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80" r:id="rId3"/>
    <p:sldId id="291" r:id="rId4"/>
    <p:sldId id="287" r:id="rId5"/>
    <p:sldId id="286" r:id="rId6"/>
    <p:sldId id="292" r:id="rId7"/>
    <p:sldId id="293" r:id="rId8"/>
    <p:sldId id="285" r:id="rId9"/>
    <p:sldId id="294" r:id="rId10"/>
    <p:sldId id="289" r:id="rId11"/>
    <p:sldId id="295" r:id="rId12"/>
    <p:sldId id="288" r:id="rId13"/>
    <p:sldId id="290" r:id="rId14"/>
    <p:sldId id="284" r:id="rId15"/>
    <p:sldId id="283" r:id="rId16"/>
    <p:sldId id="282" r:id="rId17"/>
    <p:sldId id="263" r:id="rId18"/>
    <p:sldId id="276" r:id="rId19"/>
    <p:sldId id="277" r:id="rId20"/>
    <p:sldId id="279" r:id="rId21"/>
    <p:sldId id="314" r:id="rId22"/>
    <p:sldId id="273" r:id="rId23"/>
    <p:sldId id="315" r:id="rId24"/>
    <p:sldId id="316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9" r:id="rId33"/>
    <p:sldId id="310" r:id="rId34"/>
    <p:sldId id="305" r:id="rId35"/>
    <p:sldId id="303" r:id="rId36"/>
    <p:sldId id="304" r:id="rId37"/>
    <p:sldId id="306" r:id="rId38"/>
    <p:sldId id="307" r:id="rId39"/>
    <p:sldId id="308" r:id="rId40"/>
    <p:sldId id="312" r:id="rId41"/>
    <p:sldId id="313" r:id="rId42"/>
    <p:sldId id="311" r:id="rId43"/>
    <p:sldId id="261" r:id="rId4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6" roundtripDataSignature="AMtx7mjEvClpo3+vgbS9Mai1pr7/177H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2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582" autoAdjust="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customschemas.google.com/relationships/presentationmetadata" Target="meta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NFORME%20GECOM%202024\Octubre%202024\Informe%20de%20actividades%20Emision%20OCTUBRE%202024\Cuadros%20OCTUBRE%202024.xls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2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Noviembre\Tablas%20informe%20Gesti&#243;n%20Administrativa%20Noviembre%20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GA%20Octubre%202024\Tablas%20y%20Gr&#225;ficos_GEPLA_octubre%2020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Empresa</a:t>
            </a:r>
            <a:r>
              <a:rPr lang="es-EC" baseline="0"/>
              <a:t> Eléctrica Regional del Sur</a:t>
            </a:r>
            <a:endParaRPr lang="es-EC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c:spPr>
          </c:dPt>
          <c:cat>
            <c:strRef>
              <c:f>Hoja1!$B$10:$B$11</c:f>
              <c:strCache>
                <c:ptCount val="2"/>
                <c:pt idx="0">
                  <c:v>Racionamiento 
Real MWh</c:v>
                </c:pt>
                <c:pt idx="1">
                  <c:v>Racionamiento 
Solicitado MWh</c:v>
                </c:pt>
              </c:strCache>
            </c:strRef>
          </c:cat>
          <c:val>
            <c:numRef>
              <c:f>Hoja1!$C$10:$C$11</c:f>
              <c:numCache>
                <c:formatCode>General</c:formatCode>
                <c:ptCount val="2"/>
                <c:pt idx="0">
                  <c:v>2671.4</c:v>
                </c:pt>
                <c:pt idx="1">
                  <c:v>2706.65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52066320"/>
        <c:axId val="1852061424"/>
      </c:barChart>
      <c:catAx>
        <c:axId val="185206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1852061424"/>
        <c:crosses val="autoZero"/>
        <c:auto val="1"/>
        <c:lblAlgn val="ctr"/>
        <c:lblOffset val="100"/>
        <c:noMultiLvlLbl val="0"/>
      </c:catAx>
      <c:valAx>
        <c:axId val="1852061424"/>
        <c:scaling>
          <c:orientation val="minMax"/>
          <c:max val="2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1852066320"/>
        <c:crosses val="autoZero"/>
        <c:crossBetween val="between"/>
        <c:majorUnit val="28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37289928311199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010822765200479E-2"/>
          <c:y val="0.31227608945576019"/>
          <c:w val="0.87197998284612455"/>
          <c:h val="0.50624628533003624"/>
        </c:manualLayout>
      </c:layout>
      <c:pie3DChart>
        <c:varyColors val="1"/>
        <c:ser>
          <c:idx val="0"/>
          <c:order val="0"/>
          <c:tx>
            <c:strRef>
              <c:f>'Tabla No. 4'!$T$83</c:f>
              <c:strCache>
                <c:ptCount val="1"/>
                <c:pt idx="0">
                  <c:v>CARTERA TOTAL
(miles US$)
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0B-436B-8F5C-0B14F81DDAA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0B-436B-8F5C-0B14F81DDAA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90B-436B-8F5C-0B14F81DDAA4}"/>
              </c:ext>
            </c:extLst>
          </c:dPt>
          <c:dLbls>
            <c:dLbl>
              <c:idx val="0"/>
              <c:layout>
                <c:manualLayout>
                  <c:x val="6.4838513231979061E-2"/>
                  <c:y val="-6.833474328105680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90B-436B-8F5C-0B14F81DDAA4}"/>
                </c:ext>
                <c:ext xmlns:c15="http://schemas.microsoft.com/office/drawing/2012/chart" uri="{CE6537A1-D6FC-4f65-9D91-7224C49458BB}">
                  <c15:layout>
                    <c:manualLayout>
                      <c:w val="0.24650327460763469"/>
                      <c:h val="0.1686501377410468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1.1880041453434331E-2"/>
                  <c:y val="-0.108662284982972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90B-436B-8F5C-0B14F81DDAA4}"/>
                </c:ext>
                <c:ext xmlns:c15="http://schemas.microsoft.com/office/drawing/2012/chart" uri="{CE6537A1-D6FC-4f65-9D91-7224C49458BB}">
                  <c15:layout>
                    <c:manualLayout>
                      <c:w val="0.22810051389437921"/>
                      <c:h val="0.1686501377410468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8332222698512873"/>
                  <c:y val="-4.27448679189456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90B-436B-8F5C-0B14F81DDAA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'Tabla No. 4'!$S$84:$S$86</c:f>
              <c:strCache>
                <c:ptCount val="3"/>
                <c:pt idx="0">
                  <c:v>LOJA</c:v>
                </c:pt>
                <c:pt idx="1">
                  <c:v>ZAMORA CHINCHIPE</c:v>
                </c:pt>
                <c:pt idx="2">
                  <c:v>GUALAQUIZA</c:v>
                </c:pt>
              </c:strCache>
            </c:strRef>
          </c:cat>
          <c:val>
            <c:numRef>
              <c:f>'Tabla No. 4'!$T$84:$T$86</c:f>
              <c:numCache>
                <c:formatCode>"$"\ #,##0.00</c:formatCode>
                <c:ptCount val="3"/>
                <c:pt idx="0">
                  <c:v>813.30642999999998</c:v>
                </c:pt>
                <c:pt idx="1">
                  <c:v>246.14503999999997</c:v>
                </c:pt>
                <c:pt idx="2">
                  <c:v>44.140399999999993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90B-436B-8F5C-0B14F81DDA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Reducción</a:t>
            </a:r>
            <a:r>
              <a:rPr lang="es-EC" baseline="0"/>
              <a:t> consumo energético clientes AV1</a:t>
            </a:r>
            <a:endParaRPr lang="es-EC"/>
          </a:p>
        </c:rich>
      </c:tx>
      <c:layout>
        <c:manualLayout>
          <c:xMode val="edge"/>
          <c:yMode val="edge"/>
          <c:x val="0.2817972974113168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>
        <c:manualLayout>
          <c:layoutTarget val="inner"/>
          <c:xMode val="edge"/>
          <c:yMode val="edge"/>
          <c:x val="9.305023421565943E-2"/>
          <c:y val="0.10988272762822485"/>
          <c:w val="0.90694976578434061"/>
          <c:h val="0.70129474302754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Hoja1!$M$9</c:f>
              <c:strCache>
                <c:ptCount val="1"/>
                <c:pt idx="0">
                  <c:v>LUNDIN GOLD
GWh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Hoja1!$L$10:$L$13</c:f>
              <c:strCache>
                <c:ptCount val="4"/>
                <c:pt idx="0">
                  <c:v>Agosto</c:v>
                </c:pt>
                <c:pt idx="1">
                  <c:v>Septiembre</c:v>
                </c:pt>
                <c:pt idx="2">
                  <c:v>Octubre</c:v>
                </c:pt>
                <c:pt idx="3">
                  <c:v>Noviembre</c:v>
                </c:pt>
              </c:strCache>
            </c:strRef>
          </c:cat>
          <c:val>
            <c:numRef>
              <c:f>Hoja1!$M$10:$M$13</c:f>
              <c:numCache>
                <c:formatCode>0.00</c:formatCode>
                <c:ptCount val="4"/>
                <c:pt idx="0">
                  <c:v>11.558749978</c:v>
                </c:pt>
                <c:pt idx="1">
                  <c:v>10.272504345000003</c:v>
                </c:pt>
                <c:pt idx="2">
                  <c:v>8.7847209579999994</c:v>
                </c:pt>
                <c:pt idx="3">
                  <c:v>5.226023414000001</c:v>
                </c:pt>
              </c:numCache>
            </c:numRef>
          </c:val>
        </c:ser>
        <c:ser>
          <c:idx val="1"/>
          <c:order val="1"/>
          <c:tx>
            <c:strRef>
              <c:f>Hoja1!$N$9</c:f>
              <c:strCache>
                <c:ptCount val="1"/>
                <c:pt idx="0">
                  <c:v>ECSA
GWh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Hoja1!$L$10:$L$13</c:f>
              <c:strCache>
                <c:ptCount val="4"/>
                <c:pt idx="0">
                  <c:v>Agosto</c:v>
                </c:pt>
                <c:pt idx="1">
                  <c:v>Septiembre</c:v>
                </c:pt>
                <c:pt idx="2">
                  <c:v>Octubre</c:v>
                </c:pt>
                <c:pt idx="3">
                  <c:v>Noviembre</c:v>
                </c:pt>
              </c:strCache>
            </c:strRef>
          </c:cat>
          <c:val>
            <c:numRef>
              <c:f>Hoja1!$N$10:$N$13</c:f>
              <c:numCache>
                <c:formatCode>0.00</c:formatCode>
                <c:ptCount val="4"/>
                <c:pt idx="0">
                  <c:v>53.697447724999996</c:v>
                </c:pt>
                <c:pt idx="1">
                  <c:v>53.964394572999993</c:v>
                </c:pt>
                <c:pt idx="2">
                  <c:v>17.255109844000003</c:v>
                </c:pt>
                <c:pt idx="3">
                  <c:v>13.849059346999999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2067408"/>
        <c:axId val="1852067952"/>
      </c:barChart>
      <c:catAx>
        <c:axId val="185206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1852067952"/>
        <c:crosses val="autoZero"/>
        <c:auto val="1"/>
        <c:lblAlgn val="ctr"/>
        <c:lblOffset val="100"/>
        <c:noMultiLvlLbl val="0"/>
      </c:catAx>
      <c:valAx>
        <c:axId val="1852067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1852067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s-EC" sz="1200" b="1"/>
              <a:t>AVANCE PRESUPUESTO INVERSIÓN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EC"/>
        </a:p>
      </c:txPr>
    </c:title>
    <c:autoTitleDeleted val="0"/>
    <c:plotArea>
      <c:layout>
        <c:manualLayout>
          <c:layoutTarget val="inner"/>
          <c:xMode val="edge"/>
          <c:yMode val="edge"/>
          <c:x val="7.5531132383155147E-2"/>
          <c:y val="0.10545241050571809"/>
          <c:w val="0.81295467955311207"/>
          <c:h val="0.692795317632530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'G1 Inversion'!$D$2</c:f>
              <c:strCache>
                <c:ptCount val="1"/>
                <c:pt idx="0">
                  <c:v>Monto
Comprometido
(USD)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0"/>
                  <c:y val="3.23624513002444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3.236245130024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ED7-4175-9584-5789B11419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 Inversion'!$B$8:$B$13</c:f>
              <c:numCache>
                <c:formatCode>mmm\-yy</c:formatCode>
                <c:ptCount val="6"/>
                <c:pt idx="0">
                  <c:v>45444</c:v>
                </c:pt>
                <c:pt idx="1">
                  <c:v>45474</c:v>
                </c:pt>
                <c:pt idx="2">
                  <c:v>45505</c:v>
                </c:pt>
                <c:pt idx="3">
                  <c:v>45536</c:v>
                </c:pt>
                <c:pt idx="4">
                  <c:v>45566</c:v>
                </c:pt>
                <c:pt idx="5">
                  <c:v>45597</c:v>
                </c:pt>
              </c:numCache>
            </c:numRef>
          </c:cat>
          <c:val>
            <c:numRef>
              <c:f>'G1 Inversion'!$D$8:$D$13</c:f>
              <c:numCache>
                <c:formatCode>_("$"\ * #,##0.00_);_("$"\ * \(#,##0.00\);_("$"\ * "-"??_);_(@_)</c:formatCode>
                <c:ptCount val="6"/>
                <c:pt idx="0">
                  <c:v>13750778.4</c:v>
                </c:pt>
                <c:pt idx="1">
                  <c:v>17393017.440000001</c:v>
                </c:pt>
                <c:pt idx="2">
                  <c:v>18514028.579999998</c:v>
                </c:pt>
                <c:pt idx="3">
                  <c:v>19916678.329999998</c:v>
                </c:pt>
                <c:pt idx="4">
                  <c:v>20896084.75</c:v>
                </c:pt>
                <c:pt idx="5">
                  <c:v>20970127.57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ED7-4175-9584-5789B1141985}"/>
            </c:ext>
          </c:extLst>
        </c:ser>
        <c:ser>
          <c:idx val="2"/>
          <c:order val="2"/>
          <c:tx>
            <c:strRef>
              <c:f>'G1 Inversion'!$F$2</c:f>
              <c:strCache>
                <c:ptCount val="1"/>
                <c:pt idx="0">
                  <c:v>Monto
Ejecutado
(USD)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1509537243673391E-2"/>
                  <c:y val="3.8410365763572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182281359215124E-2"/>
                  <c:y val="3.53581745368512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363225820034523E-2"/>
                  <c:y val="-4.548241508930404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7293780790770135E-2"/>
                  <c:y val="2.63155659058843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3283085603604365E-2"/>
                  <c:y val="-4.82446468345108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5956882395048115E-2"/>
                  <c:y val="7.89466977176525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FED7-4175-9584-5789B11419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 Inversion'!$B$8:$B$13</c:f>
              <c:numCache>
                <c:formatCode>mmm\-yy</c:formatCode>
                <c:ptCount val="6"/>
                <c:pt idx="0">
                  <c:v>45444</c:v>
                </c:pt>
                <c:pt idx="1">
                  <c:v>45474</c:v>
                </c:pt>
                <c:pt idx="2">
                  <c:v>45505</c:v>
                </c:pt>
                <c:pt idx="3">
                  <c:v>45536</c:v>
                </c:pt>
                <c:pt idx="4">
                  <c:v>45566</c:v>
                </c:pt>
                <c:pt idx="5">
                  <c:v>45597</c:v>
                </c:pt>
              </c:numCache>
            </c:numRef>
          </c:cat>
          <c:val>
            <c:numRef>
              <c:f>'G1 Inversion'!$F$8:$F$13</c:f>
              <c:numCache>
                <c:formatCode>_("$"\ * #,##0.00_);_("$"\ * \(#,##0.00\);_("$"\ * "-"??_);_(@_)</c:formatCode>
                <c:ptCount val="6"/>
                <c:pt idx="0">
                  <c:v>7024821.629999999</c:v>
                </c:pt>
                <c:pt idx="1">
                  <c:v>7954291.4899999993</c:v>
                </c:pt>
                <c:pt idx="2">
                  <c:v>9712508.870000001</c:v>
                </c:pt>
                <c:pt idx="3">
                  <c:v>10464670.709999999</c:v>
                </c:pt>
                <c:pt idx="4">
                  <c:v>11627623.339999998</c:v>
                </c:pt>
                <c:pt idx="5">
                  <c:v>12502334.029999999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ED7-4175-9584-5789B1141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589768240"/>
        <c:axId val="1589767696"/>
      </c:barChart>
      <c:lineChart>
        <c:grouping val="standard"/>
        <c:varyColors val="0"/>
        <c:ser>
          <c:idx val="1"/>
          <c:order val="1"/>
          <c:tx>
            <c:strRef>
              <c:f>'G1 Inversion'!$E$2</c:f>
              <c:strCache>
                <c:ptCount val="1"/>
                <c:pt idx="0">
                  <c:v>Porcentaje Comprometido
(%)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5.06649677280106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0664967728011306E-3"/>
                  <c:y val="-2.966523766320035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066496772801130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888322576003767E-3"/>
                  <c:y val="-2.966523766320035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37766451520075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88832257600252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FED7-4175-9584-5789B11419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 Inversion'!$B$8:$B$13</c:f>
              <c:numCache>
                <c:formatCode>mmm\-yy</c:formatCode>
                <c:ptCount val="6"/>
                <c:pt idx="0">
                  <c:v>45444</c:v>
                </c:pt>
                <c:pt idx="1">
                  <c:v>45474</c:v>
                </c:pt>
                <c:pt idx="2">
                  <c:v>45505</c:v>
                </c:pt>
                <c:pt idx="3">
                  <c:v>45536</c:v>
                </c:pt>
                <c:pt idx="4">
                  <c:v>45566</c:v>
                </c:pt>
                <c:pt idx="5">
                  <c:v>45597</c:v>
                </c:pt>
              </c:numCache>
            </c:numRef>
          </c:cat>
          <c:val>
            <c:numRef>
              <c:f>'G1 Inversion'!$E$8:$E$13</c:f>
              <c:numCache>
                <c:formatCode>0.00%</c:formatCode>
                <c:ptCount val="6"/>
                <c:pt idx="0">
                  <c:v>0.42470281641055113</c:v>
                </c:pt>
                <c:pt idx="1">
                  <c:v>0.53719602467347116</c:v>
                </c:pt>
                <c:pt idx="2">
                  <c:v>0.57181925338700745</c:v>
                </c:pt>
                <c:pt idx="3">
                  <c:v>0.61514111223273216</c:v>
                </c:pt>
                <c:pt idx="4">
                  <c:v>0.64539079265354748</c:v>
                </c:pt>
                <c:pt idx="5">
                  <c:v>0.64767765906234231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0-FED7-4175-9584-5789B1141985}"/>
            </c:ext>
          </c:extLst>
        </c:ser>
        <c:ser>
          <c:idx val="3"/>
          <c:order val="3"/>
          <c:tx>
            <c:strRef>
              <c:f>'G1 Inversion'!$G$2</c:f>
              <c:strCache>
                <c:ptCount val="1"/>
                <c:pt idx="0">
                  <c:v>Porcentaje
Ejecutado
(%)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2.8174238915322725E-2"/>
                  <c:y val="3.99281730097194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455303381194997E-2"/>
                  <c:y val="1.36126071038352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130700240010104E-2"/>
                  <c:y val="2.63155659058842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0819508189818517E-2"/>
                  <c:y val="3.15786790870611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0115583814055328E-2"/>
                  <c:y val="2.36840093152959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FED7-4175-9584-5789B114198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7441787022611477E-2"/>
                  <c:y val="2.63155659058843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6-FED7-4175-9584-5789B114198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s-EC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2">
                          <a:lumMod val="7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 Inversion'!$B$8:$B$13</c:f>
              <c:numCache>
                <c:formatCode>mmm\-yy</c:formatCode>
                <c:ptCount val="6"/>
                <c:pt idx="0">
                  <c:v>45444</c:v>
                </c:pt>
                <c:pt idx="1">
                  <c:v>45474</c:v>
                </c:pt>
                <c:pt idx="2">
                  <c:v>45505</c:v>
                </c:pt>
                <c:pt idx="3">
                  <c:v>45536</c:v>
                </c:pt>
                <c:pt idx="4">
                  <c:v>45566</c:v>
                </c:pt>
                <c:pt idx="5">
                  <c:v>45597</c:v>
                </c:pt>
              </c:numCache>
            </c:numRef>
          </c:cat>
          <c:val>
            <c:numRef>
              <c:f>'G1 Inversion'!$G$8:$G$13</c:f>
              <c:numCache>
                <c:formatCode>0.00%</c:formatCode>
                <c:ptCount val="6"/>
                <c:pt idx="0">
                  <c:v>0.2169667377552065</c:v>
                </c:pt>
                <c:pt idx="1">
                  <c:v>0.24567409204656218</c:v>
                </c:pt>
                <c:pt idx="2">
                  <c:v>0.29997790845789479</c:v>
                </c:pt>
                <c:pt idx="3">
                  <c:v>0.3232089745609048</c:v>
                </c:pt>
                <c:pt idx="4">
                  <c:v>0.35912761332380644</c:v>
                </c:pt>
                <c:pt idx="5">
                  <c:v>0.38614368989105102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7-FED7-4175-9584-5789B1141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9764432"/>
        <c:axId val="1589766064"/>
      </c:lineChart>
      <c:dateAx>
        <c:axId val="158976443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EC"/>
          </a:p>
        </c:txPr>
        <c:crossAx val="1589766064"/>
        <c:crosses val="autoZero"/>
        <c:auto val="1"/>
        <c:lblOffset val="100"/>
        <c:baseTimeUnit val="months"/>
      </c:dateAx>
      <c:valAx>
        <c:axId val="158976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EC"/>
          </a:p>
        </c:txPr>
        <c:crossAx val="1589764432"/>
        <c:crosses val="autoZero"/>
        <c:crossBetween val="between"/>
      </c:valAx>
      <c:valAx>
        <c:axId val="1589767696"/>
        <c:scaling>
          <c:orientation val="minMax"/>
          <c:max val="22000000"/>
          <c:min val="0"/>
        </c:scaling>
        <c:delete val="0"/>
        <c:axPos val="r"/>
        <c:numFmt formatCode="_(&quot;$&quot;\ * #,##0.00_);_(&quot;$&quot;\ * \(#,##0.00\);_(&quot;$&quot;\ 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EC"/>
          </a:p>
        </c:txPr>
        <c:crossAx val="1589768240"/>
        <c:crosses val="max"/>
        <c:crossBetween val="between"/>
        <c:majorUnit val="3000000"/>
      </c:valAx>
      <c:dateAx>
        <c:axId val="1589768240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1589767696"/>
        <c:crosses val="autoZero"/>
        <c:auto val="1"/>
        <c:lblOffset val="100"/>
        <c:baseTimeUnit val="month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907123800314064E-2"/>
          <c:y val="0.87345074524867672"/>
          <c:w val="0.84378421298222639"/>
          <c:h val="0.108030740733269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tx1"/>
      </a:solidFill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>
          <a:latin typeface="Calibri" panose="020F0502020204030204" pitchFamily="34" charset="0"/>
          <a:cs typeface="Calibri" panose="020F0502020204030204" pitchFamily="34" charset="0"/>
        </a:defRPr>
      </a:pPr>
      <a:endParaRPr lang="es-EC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C" b="1"/>
              <a:t>FMIk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2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'FMIK y TTIK'!$C$2</c:f>
              <c:strCache>
                <c:ptCount val="1"/>
                <c:pt idx="0">
                  <c:v>FMIk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4277479313249941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1672921706588276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3859248886602897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6463806493264653E-2"/>
                  <c:y val="-6.0185185185185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3859248886603084E-2"/>
                  <c:y val="-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1672921706588081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357-4B7E-AC29-FC3DFAF3311A}"/>
                </c:ext>
                <c:ext xmlns:c15="http://schemas.microsoft.com/office/drawing/2012/chart" uri="{CE6537A1-D6FC-4f65-9D91-7224C49458BB}">
                  <c15:layout>
                    <c:manualLayout>
                      <c:w val="5.7170039466225654E-2"/>
                      <c:h val="6.9375182268883062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3.6463806493264653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1672921706588179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90683640999266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3.1254691279941134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2.3441018459955946E-2"/>
                  <c:y val="-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B357-4B7E-AC29-FC3DFAF3311A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3441018459956039E-2"/>
                  <c:y val="-5.09259259259259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B357-4B7E-AC29-FC3DFAF3311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'FMIK y TTIK'!$B$10:$B$21</c:f>
              <c:strCache>
                <c:ptCount val="12"/>
                <c:pt idx="0">
                  <c:v>dic-23</c:v>
                </c:pt>
                <c:pt idx="1">
                  <c:v>ene-24</c:v>
                </c:pt>
                <c:pt idx="2">
                  <c:v>feb-24</c:v>
                </c:pt>
                <c:pt idx="3">
                  <c:v>mar-24</c:v>
                </c:pt>
                <c:pt idx="4">
                  <c:v>abr-24</c:v>
                </c:pt>
                <c:pt idx="5">
                  <c:v>may-24</c:v>
                </c:pt>
                <c:pt idx="6">
                  <c:v>jun-24</c:v>
                </c:pt>
                <c:pt idx="7">
                  <c:v>jul-24</c:v>
                </c:pt>
                <c:pt idx="8">
                  <c:v>ago-24</c:v>
                </c:pt>
                <c:pt idx="9">
                  <c:v>sep-24</c:v>
                </c:pt>
                <c:pt idx="10">
                  <c:v>oct-24</c:v>
                </c:pt>
                <c:pt idx="11">
                  <c:v>nov-24</c:v>
                </c:pt>
              </c:strCache>
            </c:strRef>
          </c:cat>
          <c:val>
            <c:numRef>
              <c:f>'FMIK y TTIK'!$C$10:$C$21</c:f>
              <c:numCache>
                <c:formatCode>0.00</c:formatCode>
                <c:ptCount val="12"/>
                <c:pt idx="0">
                  <c:v>3.79</c:v>
                </c:pt>
                <c:pt idx="1">
                  <c:v>3.63</c:v>
                </c:pt>
                <c:pt idx="2">
                  <c:v>3.67</c:v>
                </c:pt>
                <c:pt idx="3">
                  <c:v>3.55</c:v>
                </c:pt>
                <c:pt idx="4">
                  <c:v>3.58</c:v>
                </c:pt>
                <c:pt idx="5">
                  <c:v>3.52</c:v>
                </c:pt>
                <c:pt idx="6">
                  <c:v>3.59</c:v>
                </c:pt>
                <c:pt idx="7">
                  <c:v>3.7</c:v>
                </c:pt>
                <c:pt idx="8">
                  <c:v>3.84</c:v>
                </c:pt>
                <c:pt idx="9">
                  <c:v>3.81</c:v>
                </c:pt>
                <c:pt idx="10">
                  <c:v>3.66</c:v>
                </c:pt>
                <c:pt idx="11">
                  <c:v>3.46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B357-4B7E-AC29-FC3DFAF3311A}"/>
            </c:ext>
          </c:extLst>
        </c:ser>
        <c:ser>
          <c:idx val="1"/>
          <c:order val="1"/>
          <c:tx>
            <c:strRef>
              <c:f>'FMIK y TTIK'!$D$2</c:f>
              <c:strCache>
                <c:ptCount val="1"/>
                <c:pt idx="0">
                  <c:v> Meta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5"/>
              <c:layout>
                <c:manualLayout>
                  <c:x val="-1.8231903246632326E-2"/>
                  <c:y val="-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B357-4B7E-AC29-FC3DFAF3311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'FMIK y TTIK'!$B$10:$B$21</c:f>
              <c:strCache>
                <c:ptCount val="12"/>
                <c:pt idx="0">
                  <c:v>dic-23</c:v>
                </c:pt>
                <c:pt idx="1">
                  <c:v>ene-24</c:v>
                </c:pt>
                <c:pt idx="2">
                  <c:v>feb-24</c:v>
                </c:pt>
                <c:pt idx="3">
                  <c:v>mar-24</c:v>
                </c:pt>
                <c:pt idx="4">
                  <c:v>abr-24</c:v>
                </c:pt>
                <c:pt idx="5">
                  <c:v>may-24</c:v>
                </c:pt>
                <c:pt idx="6">
                  <c:v>jun-24</c:v>
                </c:pt>
                <c:pt idx="7">
                  <c:v>jul-24</c:v>
                </c:pt>
                <c:pt idx="8">
                  <c:v>ago-24</c:v>
                </c:pt>
                <c:pt idx="9">
                  <c:v>sep-24</c:v>
                </c:pt>
                <c:pt idx="10">
                  <c:v>oct-24</c:v>
                </c:pt>
                <c:pt idx="11">
                  <c:v>nov-24</c:v>
                </c:pt>
              </c:strCache>
            </c:strRef>
          </c:cat>
          <c:val>
            <c:numRef>
              <c:f>'FMIK y TTIK'!$D$10:$D$21</c:f>
              <c:numCache>
                <c:formatCode>0.00</c:formatCode>
                <c:ptCount val="12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B357-4B7E-AC29-FC3DFAF33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03680"/>
        <c:axId val="2054604224"/>
      </c:lineChart>
      <c:catAx>
        <c:axId val="205460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4224"/>
        <c:crosses val="autoZero"/>
        <c:auto val="1"/>
        <c:lblAlgn val="ctr"/>
        <c:lblOffset val="100"/>
        <c:noMultiLvlLbl val="0"/>
      </c:catAx>
      <c:valAx>
        <c:axId val="2054604224"/>
        <c:scaling>
          <c:orientation val="minMax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es-EC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C" b="1"/>
              <a:t>TTIk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'FMIK y TTIK'!$G$2</c:f>
              <c:strCache>
                <c:ptCount val="1"/>
                <c:pt idx="0">
                  <c:v>TTIk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1672921706588276E-2"/>
                  <c:y val="-4.6296296296296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1672921706588276E-2"/>
                  <c:y val="-4.6296296296296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463806493264563E-2"/>
                  <c:y val="-4.6296296296296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125469127994113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528460061895248E-2"/>
                  <c:y val="-4.8270895846546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441018459955755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1672921706588081E-2"/>
                  <c:y val="-5.0925925925926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906836409992661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254691279941321E-2"/>
                  <c:y val="5.0925925925925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069-44E6-BFE7-7282689D8CE3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8231903246632326E-2"/>
                  <c:y val="-5.09259259259260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6069-44E6-BFE7-7282689D8CE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'FMIK y TTIK'!$F$10:$F$21</c:f>
              <c:strCache>
                <c:ptCount val="12"/>
                <c:pt idx="0">
                  <c:v>dic-23</c:v>
                </c:pt>
                <c:pt idx="1">
                  <c:v>ene-24</c:v>
                </c:pt>
                <c:pt idx="2">
                  <c:v>feb-24</c:v>
                </c:pt>
                <c:pt idx="3">
                  <c:v>mar-24</c:v>
                </c:pt>
                <c:pt idx="4">
                  <c:v>abr-24</c:v>
                </c:pt>
                <c:pt idx="5">
                  <c:v>may-24</c:v>
                </c:pt>
                <c:pt idx="6">
                  <c:v>jun-24</c:v>
                </c:pt>
                <c:pt idx="7">
                  <c:v>jul-24</c:v>
                </c:pt>
                <c:pt idx="8">
                  <c:v>ago-24</c:v>
                </c:pt>
                <c:pt idx="9">
                  <c:v>sep-24</c:v>
                </c:pt>
                <c:pt idx="10">
                  <c:v>oct-24</c:v>
                </c:pt>
                <c:pt idx="11">
                  <c:v>nov-24</c:v>
                </c:pt>
              </c:strCache>
            </c:strRef>
          </c:cat>
          <c:val>
            <c:numRef>
              <c:f>'FMIK y TTIK'!$G$10:$G$21</c:f>
              <c:numCache>
                <c:formatCode>0.00</c:formatCode>
                <c:ptCount val="12"/>
                <c:pt idx="0">
                  <c:v>8.6</c:v>
                </c:pt>
                <c:pt idx="1">
                  <c:v>8.4600000000000009</c:v>
                </c:pt>
                <c:pt idx="2">
                  <c:v>8.3800000000000008</c:v>
                </c:pt>
                <c:pt idx="3">
                  <c:v>8.07</c:v>
                </c:pt>
                <c:pt idx="4">
                  <c:v>7.74</c:v>
                </c:pt>
                <c:pt idx="5">
                  <c:v>7.61</c:v>
                </c:pt>
                <c:pt idx="6">
                  <c:v>7.45</c:v>
                </c:pt>
                <c:pt idx="7">
                  <c:v>7.76</c:v>
                </c:pt>
                <c:pt idx="8">
                  <c:v>7.94</c:v>
                </c:pt>
                <c:pt idx="9">
                  <c:v>7.81</c:v>
                </c:pt>
                <c:pt idx="10">
                  <c:v>7.52</c:v>
                </c:pt>
                <c:pt idx="11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6069-44E6-BFE7-7282689D8CE3}"/>
            </c:ext>
          </c:extLst>
        </c:ser>
        <c:ser>
          <c:idx val="1"/>
          <c:order val="1"/>
          <c:tx>
            <c:strRef>
              <c:f>'FMIK y TTIK'!$H$2</c:f>
              <c:strCache>
                <c:ptCount val="1"/>
                <c:pt idx="0">
                  <c:v> Meta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4"/>
              <c:layout>
                <c:manualLayout>
                  <c:x val="9.6368631446485165E-2"/>
                  <c:y val="-4.1666666666666706E-2"/>
                </c:manualLayout>
              </c:layout>
              <c:tx>
                <c:rich>
                  <a:bodyPr/>
                  <a:lstStyle/>
                  <a:p>
                    <a:fld id="{238BBFAD-CE8A-4ADD-8124-157A11F035E6}" type="VALUE">
                      <a:rPr lang="en-US" b="1"/>
                      <a:pPr/>
                      <a:t>[VALOR]</a:t>
                    </a:fld>
                    <a:endParaRPr lang="es-EC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069-44E6-BFE7-7282689D8CE3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'FMIK y TTIK'!$F$10:$F$21</c:f>
              <c:strCache>
                <c:ptCount val="12"/>
                <c:pt idx="0">
                  <c:v>dic-23</c:v>
                </c:pt>
                <c:pt idx="1">
                  <c:v>ene-24</c:v>
                </c:pt>
                <c:pt idx="2">
                  <c:v>feb-24</c:v>
                </c:pt>
                <c:pt idx="3">
                  <c:v>mar-24</c:v>
                </c:pt>
                <c:pt idx="4">
                  <c:v>abr-24</c:v>
                </c:pt>
                <c:pt idx="5">
                  <c:v>may-24</c:v>
                </c:pt>
                <c:pt idx="6">
                  <c:v>jun-24</c:v>
                </c:pt>
                <c:pt idx="7">
                  <c:v>jul-24</c:v>
                </c:pt>
                <c:pt idx="8">
                  <c:v>ago-24</c:v>
                </c:pt>
                <c:pt idx="9">
                  <c:v>sep-24</c:v>
                </c:pt>
                <c:pt idx="10">
                  <c:v>oct-24</c:v>
                </c:pt>
                <c:pt idx="11">
                  <c:v>nov-24</c:v>
                </c:pt>
              </c:strCache>
            </c:strRef>
          </c:cat>
          <c:val>
            <c:numRef>
              <c:f>'FMIK y TTIK'!$H$10:$H$21</c:f>
              <c:numCache>
                <c:formatCode>0.00</c:formatCode>
                <c:ptCount val="12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6069-44E6-BFE7-7282689D8C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10208"/>
        <c:axId val="2054610752"/>
      </c:lineChart>
      <c:catAx>
        <c:axId val="205461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10752"/>
        <c:crosses val="autoZero"/>
        <c:auto val="1"/>
        <c:lblAlgn val="ctr"/>
        <c:lblOffset val="100"/>
        <c:noMultiLvlLbl val="0"/>
      </c:catAx>
      <c:valAx>
        <c:axId val="2054610752"/>
        <c:scaling>
          <c:orientation val="minMax"/>
          <c:min val="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10208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Indicadores Comerciales ANS, CNS y PRS (≥ 95%)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[Libro1]Hoja2!$B$4</c:f>
              <c:strCache>
                <c:ptCount val="1"/>
                <c:pt idx="0">
                  <c:v>Índice atención de nuevos suministros (ANS)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[Libro1]Hoja2!$C$3:$N$3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[Libro1]Hoja2!$C$4:$N$4</c:f>
              <c:numCache>
                <c:formatCode>0.00%</c:formatCode>
                <c:ptCount val="12"/>
                <c:pt idx="0">
                  <c:v>0.99260000000000004</c:v>
                </c:pt>
                <c:pt idx="1">
                  <c:v>0.98240000000000005</c:v>
                </c:pt>
                <c:pt idx="2">
                  <c:v>0.98680000000000001</c:v>
                </c:pt>
                <c:pt idx="3">
                  <c:v>0.98209999999999997</c:v>
                </c:pt>
                <c:pt idx="4">
                  <c:v>0.98429999999999995</c:v>
                </c:pt>
                <c:pt idx="5">
                  <c:v>0.98819999999999997</c:v>
                </c:pt>
                <c:pt idx="6">
                  <c:v>0.98780000000000001</c:v>
                </c:pt>
                <c:pt idx="7">
                  <c:v>0.99829999999999997</c:v>
                </c:pt>
                <c:pt idx="8">
                  <c:v>0.99880000000000002</c:v>
                </c:pt>
                <c:pt idx="9">
                  <c:v>0.9819</c:v>
                </c:pt>
                <c:pt idx="10">
                  <c:v>0.98129999999999995</c:v>
                </c:pt>
                <c:pt idx="11">
                  <c:v>0.97929999999999995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[Libro1]Hoja2!$B$5</c:f>
              <c:strCache>
                <c:ptCount val="1"/>
                <c:pt idx="0">
                  <c:v>Índice conexión de nuevos suministros (CNS)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[Libro1]Hoja2!$C$3:$N$3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[Libro1]Hoja2!$C$5:$N$5</c:f>
              <c:numCache>
                <c:formatCode>0.00%</c:formatCode>
                <c:ptCount val="12"/>
                <c:pt idx="0">
                  <c:v>0.98170000000000002</c:v>
                </c:pt>
                <c:pt idx="1">
                  <c:v>1</c:v>
                </c:pt>
                <c:pt idx="2">
                  <c:v>0.99839999999999995</c:v>
                </c:pt>
                <c:pt idx="3">
                  <c:v>0.99229999999999996</c:v>
                </c:pt>
                <c:pt idx="4">
                  <c:v>0.99860000000000004</c:v>
                </c:pt>
                <c:pt idx="5">
                  <c:v>1</c:v>
                </c:pt>
                <c:pt idx="6">
                  <c:v>0.99660000000000004</c:v>
                </c:pt>
                <c:pt idx="7">
                  <c:v>0.99629999999999996</c:v>
                </c:pt>
                <c:pt idx="8">
                  <c:v>1</c:v>
                </c:pt>
                <c:pt idx="9">
                  <c:v>1</c:v>
                </c:pt>
                <c:pt idx="10">
                  <c:v>0.99050000000000005</c:v>
                </c:pt>
                <c:pt idx="11">
                  <c:v>0.99509999999999998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[Libro1]Hoja2!$B$6</c:f>
              <c:strCache>
                <c:ptCount val="1"/>
                <c:pt idx="0">
                  <c:v>Porcentaje Reconexión del Servicio (PRS)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[Libro1]Hoja2!$C$3:$N$3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[Libro1]Hoja2!$C$6:$N$6</c:f>
              <c:numCache>
                <c:formatCode>0.00%</c:formatCode>
                <c:ptCount val="12"/>
                <c:pt idx="0">
                  <c:v>0.99109999999999998</c:v>
                </c:pt>
                <c:pt idx="1">
                  <c:v>0.99870000000000003</c:v>
                </c:pt>
                <c:pt idx="2">
                  <c:v>0.9829</c:v>
                </c:pt>
                <c:pt idx="3">
                  <c:v>0.99650000000000005</c:v>
                </c:pt>
                <c:pt idx="4">
                  <c:v>0.99939999999999996</c:v>
                </c:pt>
                <c:pt idx="5">
                  <c:v>0.99939999999999996</c:v>
                </c:pt>
                <c:pt idx="6">
                  <c:v>0.99750000000000005</c:v>
                </c:pt>
                <c:pt idx="7">
                  <c:v>0.99539999999999995</c:v>
                </c:pt>
                <c:pt idx="8">
                  <c:v>0.99970000000000003</c:v>
                </c:pt>
                <c:pt idx="9">
                  <c:v>0.99660000000000004</c:v>
                </c:pt>
                <c:pt idx="10">
                  <c:v>0.99909999999999999</c:v>
                </c:pt>
                <c:pt idx="11">
                  <c:v>0.998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[Libro1]Hoja2!$B$7</c:f>
              <c:strCache>
                <c:ptCount val="1"/>
                <c:pt idx="0">
                  <c:v>Meta (≥ 95%)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[Libro1]Hoja2!$C$3:$N$3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[Libro1]Hoja2!$C$7:$N$7</c:f>
              <c:numCache>
                <c:formatCode>0.00%</c:formatCode>
                <c:ptCount val="12"/>
                <c:pt idx="0">
                  <c:v>0.95</c:v>
                </c:pt>
                <c:pt idx="1">
                  <c:v>0.95</c:v>
                </c:pt>
                <c:pt idx="2">
                  <c:v>0.95</c:v>
                </c:pt>
                <c:pt idx="3">
                  <c:v>0.95</c:v>
                </c:pt>
                <c:pt idx="4">
                  <c:v>0.95</c:v>
                </c:pt>
                <c:pt idx="5">
                  <c:v>0.95</c:v>
                </c:pt>
                <c:pt idx="6">
                  <c:v>0.95</c:v>
                </c:pt>
                <c:pt idx="7">
                  <c:v>0.95</c:v>
                </c:pt>
                <c:pt idx="8">
                  <c:v>0.95</c:v>
                </c:pt>
                <c:pt idx="9">
                  <c:v>0.95</c:v>
                </c:pt>
                <c:pt idx="10">
                  <c:v>0.95</c:v>
                </c:pt>
                <c:pt idx="11">
                  <c:v>0.95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04768"/>
        <c:axId val="2054605312"/>
      </c:lineChart>
      <c:dateAx>
        <c:axId val="2054604768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5312"/>
        <c:crossesAt val="0.92"/>
        <c:auto val="1"/>
        <c:lblOffset val="100"/>
        <c:baseTimeUnit val="months"/>
      </c:dateAx>
      <c:valAx>
        <c:axId val="2054605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4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C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Indices Comerciales PRR, PRC (≥ 98%)</a:t>
            </a:r>
          </a:p>
          <a:p>
            <a:pPr>
              <a:defRPr/>
            </a:pPr>
            <a:r>
              <a:rPr lang="es-EC"/>
              <a:t>PEF (&lt; 0,40 %)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[Libro1]Hoja2!$B$27</c:f>
              <c:strCache>
                <c:ptCount val="1"/>
                <c:pt idx="0">
                  <c:v>Porcentaje Resolución de Reclamos (PRR)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[Libro1]Hoja2!$C$27:$N$27</c:f>
              <c:numCache>
                <c:formatCode>0.00%</c:formatCode>
                <c:ptCount val="12"/>
                <c:pt idx="0">
                  <c:v>0.98509999999999998</c:v>
                </c:pt>
                <c:pt idx="1">
                  <c:v>0.98009999999999997</c:v>
                </c:pt>
                <c:pt idx="2">
                  <c:v>0.99690000000000001</c:v>
                </c:pt>
                <c:pt idx="3">
                  <c:v>0.99490000000000001</c:v>
                </c:pt>
                <c:pt idx="4">
                  <c:v>0.99329999999999996</c:v>
                </c:pt>
                <c:pt idx="5">
                  <c:v>0.99039999999999995</c:v>
                </c:pt>
                <c:pt idx="6">
                  <c:v>0.99009999999999998</c:v>
                </c:pt>
                <c:pt idx="7">
                  <c:v>0.99470000000000003</c:v>
                </c:pt>
                <c:pt idx="8">
                  <c:v>0.98970000000000002</c:v>
                </c:pt>
                <c:pt idx="9">
                  <c:v>0.98219999999999996</c:v>
                </c:pt>
                <c:pt idx="10">
                  <c:v>0.98209999999999997</c:v>
                </c:pt>
                <c:pt idx="11">
                  <c:v>0.98229999999999995</c:v>
                </c:pt>
              </c:numCache>
            </c:numRef>
          </c:val>
        </c:ser>
        <c:ser>
          <c:idx val="3"/>
          <c:order val="3"/>
          <c:tx>
            <c:strRef>
              <c:f>[Libro1]Hoja2!$B$28</c:f>
              <c:strCache>
                <c:ptCount val="1"/>
                <c:pt idx="0">
                  <c:v>Porcentaje Respuesta a Consultas (PRC)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[Libro1]Hoja2!$C$28:$N$28</c:f>
              <c:numCache>
                <c:formatCode>0.00%</c:formatCode>
                <c:ptCount val="12"/>
                <c:pt idx="0">
                  <c:v>0.99029999999999996</c:v>
                </c:pt>
                <c:pt idx="1">
                  <c:v>0.98950000000000005</c:v>
                </c:pt>
                <c:pt idx="2">
                  <c:v>0.98240000000000005</c:v>
                </c:pt>
                <c:pt idx="3">
                  <c:v>0.98380000000000001</c:v>
                </c:pt>
                <c:pt idx="4">
                  <c:v>0.98719999999999997</c:v>
                </c:pt>
                <c:pt idx="5">
                  <c:v>0.99229999999999996</c:v>
                </c:pt>
                <c:pt idx="6">
                  <c:v>0.99460000000000004</c:v>
                </c:pt>
                <c:pt idx="7">
                  <c:v>0.996</c:v>
                </c:pt>
                <c:pt idx="8">
                  <c:v>0.99409999999999998</c:v>
                </c:pt>
                <c:pt idx="9">
                  <c:v>0.99490000000000001</c:v>
                </c:pt>
                <c:pt idx="10">
                  <c:v>0.99519999999999997</c:v>
                </c:pt>
                <c:pt idx="11">
                  <c:v>0.99180000000000001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4599872"/>
        <c:axId val="2054611840"/>
      </c:barChart>
      <c:lineChart>
        <c:grouping val="stacked"/>
        <c:varyColors val="0"/>
        <c:ser>
          <c:idx val="4"/>
          <c:order val="4"/>
          <c:tx>
            <c:strRef>
              <c:f>[Libro1]Hoja2!$B$29</c:f>
              <c:strCache>
                <c:ptCount val="1"/>
                <c:pt idx="0">
                  <c:v>Meta (≥ 98%)</c:v>
                </c:pt>
              </c:strCache>
            </c:strRef>
          </c:tx>
          <c:spPr>
            <a:ln w="11112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[Libro1]Hoja2!$C$29:$N$29</c:f>
              <c:numCache>
                <c:formatCode>0.00%</c:formatCode>
                <c:ptCount val="12"/>
                <c:pt idx="0">
                  <c:v>0.98</c:v>
                </c:pt>
                <c:pt idx="1">
                  <c:v>0.98</c:v>
                </c:pt>
                <c:pt idx="2">
                  <c:v>0.98</c:v>
                </c:pt>
                <c:pt idx="3">
                  <c:v>0.98</c:v>
                </c:pt>
                <c:pt idx="4">
                  <c:v>0.98</c:v>
                </c:pt>
                <c:pt idx="5">
                  <c:v>0.98</c:v>
                </c:pt>
                <c:pt idx="6">
                  <c:v>0.98</c:v>
                </c:pt>
                <c:pt idx="7">
                  <c:v>0.98</c:v>
                </c:pt>
                <c:pt idx="8">
                  <c:v>0.98</c:v>
                </c:pt>
                <c:pt idx="9">
                  <c:v>0.98</c:v>
                </c:pt>
                <c:pt idx="10">
                  <c:v>0.98</c:v>
                </c:pt>
                <c:pt idx="11">
                  <c:v>0.98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599872"/>
        <c:axId val="2054611840"/>
      </c:lineChart>
      <c:lineChart>
        <c:grouping val="standard"/>
        <c:varyColors val="0"/>
        <c:ser>
          <c:idx val="0"/>
          <c:order val="0"/>
          <c:tx>
            <c:strRef>
              <c:f>[Libro1]Hoja2!$B$25</c:f>
              <c:strCache>
                <c:ptCount val="1"/>
                <c:pt idx="0">
                  <c:v>Porcentaje Errores en la Facturación (PEF)</c:v>
                </c:pt>
              </c:strCache>
            </c:strRef>
          </c:tx>
          <c:spPr>
            <a:ln w="28575" cap="rnd">
              <a:solidFill>
                <a:schemeClr val="bg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</c:marker>
          <c:cat>
            <c:numRef>
              <c:f>[Libro1]Hoja2!$C$24:$N$24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[Libro1]Hoja2!$C$25:$N$25</c:f>
              <c:numCache>
                <c:formatCode>0.00%</c:formatCode>
                <c:ptCount val="12"/>
                <c:pt idx="0">
                  <c:v>4.5999999999999999E-3</c:v>
                </c:pt>
                <c:pt idx="1">
                  <c:v>1.6000000000000001E-3</c:v>
                </c:pt>
                <c:pt idx="2">
                  <c:v>1.4E-3</c:v>
                </c:pt>
                <c:pt idx="3">
                  <c:v>2.5999999999999999E-3</c:v>
                </c:pt>
                <c:pt idx="4">
                  <c:v>1.9E-3</c:v>
                </c:pt>
                <c:pt idx="5">
                  <c:v>1.2999999999999999E-3</c:v>
                </c:pt>
                <c:pt idx="6">
                  <c:v>1.1999999999999999E-3</c:v>
                </c:pt>
                <c:pt idx="7">
                  <c:v>1E-3</c:v>
                </c:pt>
                <c:pt idx="8">
                  <c:v>1.1999999999999999E-3</c:v>
                </c:pt>
                <c:pt idx="9">
                  <c:v>1.2999999999999999E-3</c:v>
                </c:pt>
                <c:pt idx="10">
                  <c:v>8.9999999999999998E-4</c:v>
                </c:pt>
                <c:pt idx="11">
                  <c:v>8.9999999999999998E-4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[Libro1]Hoja2!$B$26</c:f>
              <c:strCache>
                <c:ptCount val="1"/>
                <c:pt idx="0">
                  <c:v>Meta  (PEF &lt; 0,40%)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[Libro1]Hoja2!$C$24:$N$24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[Libro1]Hoja2!$C$26:$N$26</c:f>
              <c:numCache>
                <c:formatCode>0.00%</c:formatCode>
                <c:ptCount val="12"/>
                <c:pt idx="0">
                  <c:v>4.0000000000000001E-3</c:v>
                </c:pt>
                <c:pt idx="1">
                  <c:v>4.0000000000000001E-3</c:v>
                </c:pt>
                <c:pt idx="2">
                  <c:v>4.0000000000000001E-3</c:v>
                </c:pt>
                <c:pt idx="3">
                  <c:v>4.0000000000000001E-3</c:v>
                </c:pt>
                <c:pt idx="4">
                  <c:v>4.0000000000000001E-3</c:v>
                </c:pt>
                <c:pt idx="5">
                  <c:v>4.0000000000000001E-3</c:v>
                </c:pt>
                <c:pt idx="6">
                  <c:v>4.0000000000000001E-3</c:v>
                </c:pt>
                <c:pt idx="7">
                  <c:v>4.0000000000000001E-3</c:v>
                </c:pt>
                <c:pt idx="8">
                  <c:v>4.0000000000000001E-3</c:v>
                </c:pt>
                <c:pt idx="9">
                  <c:v>4.0000000000000001E-3</c:v>
                </c:pt>
                <c:pt idx="10">
                  <c:v>4.0000000000000001E-3</c:v>
                </c:pt>
                <c:pt idx="11">
                  <c:v>4.0000000000000001E-3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07488"/>
        <c:axId val="2054602048"/>
      </c:lineChart>
      <c:catAx>
        <c:axId val="2054599872"/>
        <c:scaling>
          <c:orientation val="minMax"/>
        </c:scaling>
        <c:delete val="0"/>
        <c:axPos val="b"/>
        <c:numFmt formatCode="#,##0_);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11840"/>
        <c:crosses val="autoZero"/>
        <c:auto val="1"/>
        <c:lblAlgn val="ctr"/>
        <c:lblOffset val="100"/>
        <c:noMultiLvlLbl val="0"/>
      </c:catAx>
      <c:valAx>
        <c:axId val="2054611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599872"/>
        <c:crosses val="autoZero"/>
        <c:crossBetween val="between"/>
      </c:valAx>
      <c:valAx>
        <c:axId val="205460204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7488"/>
        <c:crosses val="max"/>
        <c:crossBetween val="between"/>
      </c:valAx>
      <c:dateAx>
        <c:axId val="2054607488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054602048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682138909828593E-2"/>
          <c:y val="0.78172063345724319"/>
          <c:w val="0.98799856729387481"/>
          <c:h val="0.193260996755491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C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Indices Comerciales TPR-C (&lt; 7)</a:t>
            </a:r>
          </a:p>
          <a:p>
            <a:pPr>
              <a:defRPr/>
            </a:pPr>
            <a:r>
              <a:rPr lang="es-EC"/>
              <a:t>TPR-T (&lt; 2)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areaChart>
        <c:grouping val="stacked"/>
        <c:varyColors val="0"/>
        <c:ser>
          <c:idx val="2"/>
          <c:order val="2"/>
          <c:tx>
            <c:strRef>
              <c:f>[Libro1]Hoja2!$B$15</c:f>
              <c:strCache>
                <c:ptCount val="1"/>
                <c:pt idx="0">
                  <c:v>TPR-C de Reclamos Comerciales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val>
            <c:numRef>
              <c:f>[Libro1]Hoja2!$C$15:$N$15</c:f>
              <c:numCache>
                <c:formatCode>General</c:formatCode>
                <c:ptCount val="12"/>
                <c:pt idx="0">
                  <c:v>0.93</c:v>
                </c:pt>
                <c:pt idx="1">
                  <c:v>1.05</c:v>
                </c:pt>
                <c:pt idx="2">
                  <c:v>0.53</c:v>
                </c:pt>
                <c:pt idx="3">
                  <c:v>0.39</c:v>
                </c:pt>
                <c:pt idx="4">
                  <c:v>0.34</c:v>
                </c:pt>
                <c:pt idx="5">
                  <c:v>0.53</c:v>
                </c:pt>
                <c:pt idx="6">
                  <c:v>0.6</c:v>
                </c:pt>
                <c:pt idx="7">
                  <c:v>0.69</c:v>
                </c:pt>
                <c:pt idx="8">
                  <c:v>0.61</c:v>
                </c:pt>
                <c:pt idx="9">
                  <c:v>0.83</c:v>
                </c:pt>
                <c:pt idx="10">
                  <c:v>0.26</c:v>
                </c:pt>
                <c:pt idx="1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4612384"/>
        <c:axId val="2054608032"/>
      </c:areaChart>
      <c:barChart>
        <c:barDir val="col"/>
        <c:grouping val="clustered"/>
        <c:varyColors val="0"/>
        <c:ser>
          <c:idx val="0"/>
          <c:order val="0"/>
          <c:tx>
            <c:strRef>
              <c:f>[Libro1]Hoja2!$B$13</c:f>
              <c:strCache>
                <c:ptCount val="1"/>
                <c:pt idx="0">
                  <c:v>TPR-T de Reclamos Técnicos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[Libro1]Hoja2!$C$13:$N$13</c:f>
              <c:numCache>
                <c:formatCode>General</c:formatCode>
                <c:ptCount val="12"/>
                <c:pt idx="0">
                  <c:v>0.26</c:v>
                </c:pt>
                <c:pt idx="1">
                  <c:v>0.27</c:v>
                </c:pt>
                <c:pt idx="2">
                  <c:v>0.13</c:v>
                </c:pt>
                <c:pt idx="3">
                  <c:v>0.16</c:v>
                </c:pt>
                <c:pt idx="4">
                  <c:v>0.11</c:v>
                </c:pt>
                <c:pt idx="5">
                  <c:v>0.24</c:v>
                </c:pt>
                <c:pt idx="6">
                  <c:v>0.22</c:v>
                </c:pt>
                <c:pt idx="7">
                  <c:v>0.14000000000000001</c:v>
                </c:pt>
                <c:pt idx="8">
                  <c:v>0.18</c:v>
                </c:pt>
                <c:pt idx="9">
                  <c:v>0.26</c:v>
                </c:pt>
                <c:pt idx="10">
                  <c:v>0.32</c:v>
                </c:pt>
                <c:pt idx="11">
                  <c:v>0.33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4603136"/>
        <c:axId val="2054599328"/>
      </c:barChart>
      <c:lineChart>
        <c:grouping val="standard"/>
        <c:varyColors val="0"/>
        <c:ser>
          <c:idx val="3"/>
          <c:order val="3"/>
          <c:tx>
            <c:strRef>
              <c:f>[Libro1]Hoja2!$B$16</c:f>
              <c:strCache>
                <c:ptCount val="1"/>
                <c:pt idx="0">
                  <c:v>Meta (TPR-C  &lt; 7)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[Libro1]Hoja2!$C$16:$N$16</c:f>
              <c:numCache>
                <c:formatCode>General</c:formatCode>
                <c:ptCount val="12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7</c:v>
                </c:pt>
                <c:pt idx="5">
                  <c:v>7</c:v>
                </c:pt>
                <c:pt idx="6">
                  <c:v>7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  <c:pt idx="10">
                  <c:v>7</c:v>
                </c:pt>
                <c:pt idx="11">
                  <c:v>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12384"/>
        <c:axId val="2054608032"/>
      </c:lineChart>
      <c:lineChart>
        <c:grouping val="standard"/>
        <c:varyColors val="0"/>
        <c:ser>
          <c:idx val="1"/>
          <c:order val="1"/>
          <c:tx>
            <c:strRef>
              <c:f>[Libro1]Hoja2!$B$14</c:f>
              <c:strCache>
                <c:ptCount val="1"/>
                <c:pt idx="0">
                  <c:v>Meta (TPR-T  &lt; 2)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[Libro1]Hoja2!$C$14:$N$14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03136"/>
        <c:axId val="2054599328"/>
      </c:lineChart>
      <c:catAx>
        <c:axId val="2054612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8032"/>
        <c:crosses val="autoZero"/>
        <c:auto val="1"/>
        <c:lblAlgn val="ctr"/>
        <c:lblOffset val="100"/>
        <c:noMultiLvlLbl val="0"/>
      </c:catAx>
      <c:valAx>
        <c:axId val="2054608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12384"/>
        <c:crosses val="autoZero"/>
        <c:crossBetween val="between"/>
      </c:valAx>
      <c:valAx>
        <c:axId val="205459932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3136"/>
        <c:crosses val="max"/>
        <c:crossBetween val="between"/>
      </c:valAx>
      <c:catAx>
        <c:axId val="2054603136"/>
        <c:scaling>
          <c:orientation val="minMax"/>
        </c:scaling>
        <c:delete val="1"/>
        <c:axPos val="b"/>
        <c:majorTickMark val="out"/>
        <c:minorTickMark val="none"/>
        <c:tickLblPos val="nextTo"/>
        <c:crossAx val="20545993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C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Indices Comerciales TPR-D (&lt; 30)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[Libro1]Hoja2!$B$20</c:f>
              <c:strCache>
                <c:ptCount val="1"/>
                <c:pt idx="0">
                  <c:v>TPR de Reclamos Daños a equipos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[Libro1]Hoja2!$C$19:$N$19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[Libro1]Hoja2!$C$20:$N$20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14</c:v>
                </c:pt>
                <c:pt idx="3">
                  <c:v>14</c:v>
                </c:pt>
                <c:pt idx="4">
                  <c:v>10.25</c:v>
                </c:pt>
                <c:pt idx="5">
                  <c:v>13.77</c:v>
                </c:pt>
                <c:pt idx="6">
                  <c:v>11.27</c:v>
                </c:pt>
                <c:pt idx="7">
                  <c:v>8.86</c:v>
                </c:pt>
                <c:pt idx="8">
                  <c:v>2.5</c:v>
                </c:pt>
                <c:pt idx="9">
                  <c:v>6</c:v>
                </c:pt>
                <c:pt idx="10">
                  <c:v>13</c:v>
                </c:pt>
                <c:pt idx="11">
                  <c:v>10.11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4608576"/>
        <c:axId val="2054613472"/>
      </c:barChart>
      <c:lineChart>
        <c:grouping val="standard"/>
        <c:varyColors val="0"/>
        <c:ser>
          <c:idx val="1"/>
          <c:order val="1"/>
          <c:tx>
            <c:strRef>
              <c:f>[Libro1]Hoja2!$B$21</c:f>
              <c:strCache>
                <c:ptCount val="1"/>
                <c:pt idx="0">
                  <c:v>Meta (TPR-D &lt; 30)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[Libro1]Hoja2!$C$19:$N$19</c:f>
              <c:numCache>
                <c:formatCode>mmm\-yy</c:formatCode>
                <c:ptCount val="12"/>
                <c:pt idx="0">
                  <c:v>45231</c:v>
                </c:pt>
                <c:pt idx="1">
                  <c:v>45261</c:v>
                </c:pt>
                <c:pt idx="2">
                  <c:v>45292</c:v>
                </c:pt>
                <c:pt idx="3">
                  <c:v>45323</c:v>
                </c:pt>
                <c:pt idx="4">
                  <c:v>45352</c:v>
                </c:pt>
                <c:pt idx="5">
                  <c:v>45383</c:v>
                </c:pt>
                <c:pt idx="6">
                  <c:v>45413</c:v>
                </c:pt>
                <c:pt idx="7">
                  <c:v>45444</c:v>
                </c:pt>
                <c:pt idx="8">
                  <c:v>45474</c:v>
                </c:pt>
                <c:pt idx="9">
                  <c:v>45505</c:v>
                </c:pt>
                <c:pt idx="10">
                  <c:v>45536</c:v>
                </c:pt>
                <c:pt idx="11">
                  <c:v>45566</c:v>
                </c:pt>
              </c:numCache>
            </c:numRef>
          </c:cat>
          <c:val>
            <c:numRef>
              <c:f>[Libro1]Hoja2!$C$21:$N$21</c:f>
              <c:numCache>
                <c:formatCode>General</c:formatCode>
                <c:ptCount val="12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30</c:v>
                </c:pt>
                <c:pt idx="10">
                  <c:v>30</c:v>
                </c:pt>
                <c:pt idx="11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608576"/>
        <c:axId val="2054613472"/>
      </c:lineChart>
      <c:dateAx>
        <c:axId val="205460857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13472"/>
        <c:crosses val="autoZero"/>
        <c:auto val="1"/>
        <c:lblOffset val="100"/>
        <c:baseTimeUnit val="months"/>
      </c:dateAx>
      <c:valAx>
        <c:axId val="2054613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2054608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4A065E-1959-4F12-ADE7-9A5FD408DBD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B77A9C4-B749-45B7-BB55-9F7989917F23}">
      <dgm:prSet phldrT="[Texto]"/>
      <dgm:spPr/>
      <dgm:t>
        <a:bodyPr/>
        <a:lstStyle/>
        <a:p>
          <a:r>
            <a:rPr lang="es-EC" dirty="0" smtClean="0"/>
            <a:t>Reforzar Compras Públicas</a:t>
          </a:r>
          <a:endParaRPr lang="es-EC" dirty="0"/>
        </a:p>
      </dgm:t>
    </dgm:pt>
    <dgm:pt modelId="{0B383758-7A66-428C-AFE1-0E69470C9AAE}" type="parTrans" cxnId="{E5E3379A-F739-436F-8C60-3C913026A476}">
      <dgm:prSet/>
      <dgm:spPr/>
      <dgm:t>
        <a:bodyPr/>
        <a:lstStyle/>
        <a:p>
          <a:endParaRPr lang="es-EC"/>
        </a:p>
      </dgm:t>
    </dgm:pt>
    <dgm:pt modelId="{9E3280A6-0978-4A36-A259-6766B62FB165}" type="sibTrans" cxnId="{E5E3379A-F739-436F-8C60-3C913026A476}">
      <dgm:prSet/>
      <dgm:spPr/>
      <dgm:t>
        <a:bodyPr/>
        <a:lstStyle/>
        <a:p>
          <a:endParaRPr lang="es-EC"/>
        </a:p>
      </dgm:t>
    </dgm:pt>
    <dgm:pt modelId="{B6DD7A43-2AB8-4B45-8AF3-2D6BA768500B}">
      <dgm:prSet phldrT="[Texto]"/>
      <dgm:spPr/>
      <dgm:t>
        <a:bodyPr/>
        <a:lstStyle/>
        <a:p>
          <a:r>
            <a:rPr lang="es-EC" dirty="0" smtClean="0"/>
            <a:t>Unidad Gestión Riesgos – Infraestructura Eléctrica</a:t>
          </a:r>
          <a:endParaRPr lang="es-EC" dirty="0"/>
        </a:p>
      </dgm:t>
    </dgm:pt>
    <dgm:pt modelId="{372B8C26-1529-4D52-8C5D-59534631835D}" type="parTrans" cxnId="{BD6DAEED-E4E6-42A6-871F-F88EFECB3B2D}">
      <dgm:prSet/>
      <dgm:spPr/>
      <dgm:t>
        <a:bodyPr/>
        <a:lstStyle/>
        <a:p>
          <a:endParaRPr lang="es-EC"/>
        </a:p>
      </dgm:t>
    </dgm:pt>
    <dgm:pt modelId="{87D3038D-7143-4D96-AF5B-23FDCC091986}" type="sibTrans" cxnId="{BD6DAEED-E4E6-42A6-871F-F88EFECB3B2D}">
      <dgm:prSet/>
      <dgm:spPr/>
      <dgm:t>
        <a:bodyPr/>
        <a:lstStyle/>
        <a:p>
          <a:endParaRPr lang="es-EC"/>
        </a:p>
      </dgm:t>
    </dgm:pt>
    <dgm:pt modelId="{6C31D2DB-1E97-4AC3-8545-0B4BE09DF815}">
      <dgm:prSet phldrT="[Texto]"/>
      <dgm:spPr/>
      <dgm:t>
        <a:bodyPr/>
        <a:lstStyle/>
        <a:p>
          <a:r>
            <a:rPr lang="es-EC" dirty="0" smtClean="0"/>
            <a:t>Procedimiento Publico-Privadas</a:t>
          </a:r>
          <a:endParaRPr lang="es-EC" dirty="0"/>
        </a:p>
      </dgm:t>
    </dgm:pt>
    <dgm:pt modelId="{1CF962E9-43B3-4A5A-85CA-A0905C7C1A2E}" type="parTrans" cxnId="{FEA99A6E-92F4-4546-8DE8-710AF19B452D}">
      <dgm:prSet/>
      <dgm:spPr/>
      <dgm:t>
        <a:bodyPr/>
        <a:lstStyle/>
        <a:p>
          <a:endParaRPr lang="es-EC"/>
        </a:p>
      </dgm:t>
    </dgm:pt>
    <dgm:pt modelId="{BD7FFD8A-FA0C-48F1-ACD6-E6A5DFAE6820}" type="sibTrans" cxnId="{FEA99A6E-92F4-4546-8DE8-710AF19B452D}">
      <dgm:prSet/>
      <dgm:spPr/>
      <dgm:t>
        <a:bodyPr/>
        <a:lstStyle/>
        <a:p>
          <a:endParaRPr lang="es-EC"/>
        </a:p>
      </dgm:t>
    </dgm:pt>
    <dgm:pt modelId="{E779AF17-8D59-4588-8A3B-3D9701604A0E}">
      <dgm:prSet phldrT="[Texto]"/>
      <dgm:spPr/>
      <dgm:t>
        <a:bodyPr/>
        <a:lstStyle/>
        <a:p>
          <a:r>
            <a:rPr lang="es-EC" dirty="0" smtClean="0"/>
            <a:t>Continuar Plan Eficiencia Energética</a:t>
          </a:r>
          <a:endParaRPr lang="es-EC" dirty="0"/>
        </a:p>
      </dgm:t>
    </dgm:pt>
    <dgm:pt modelId="{8F87615C-C531-4826-AF53-DAFEE0054DF9}" type="parTrans" cxnId="{682016A2-BB76-4903-882B-A466BD801C52}">
      <dgm:prSet/>
      <dgm:spPr/>
      <dgm:t>
        <a:bodyPr/>
        <a:lstStyle/>
        <a:p>
          <a:endParaRPr lang="es-EC"/>
        </a:p>
      </dgm:t>
    </dgm:pt>
    <dgm:pt modelId="{6CA0E3FA-0308-42F8-8D34-136AC7FE8ED0}" type="sibTrans" cxnId="{682016A2-BB76-4903-882B-A466BD801C52}">
      <dgm:prSet/>
      <dgm:spPr/>
      <dgm:t>
        <a:bodyPr/>
        <a:lstStyle/>
        <a:p>
          <a:endParaRPr lang="es-EC"/>
        </a:p>
      </dgm:t>
    </dgm:pt>
    <dgm:pt modelId="{B70CB6FF-14CD-4A1C-8D03-C8F80A7E6C9D}" type="pres">
      <dgm:prSet presAssocID="{C64A065E-1959-4F12-ADE7-9A5FD408DBD1}" presName="arrowDiagram" presStyleCnt="0">
        <dgm:presLayoutVars>
          <dgm:chMax val="5"/>
          <dgm:dir/>
          <dgm:resizeHandles val="exact"/>
        </dgm:presLayoutVars>
      </dgm:prSet>
      <dgm:spPr/>
    </dgm:pt>
    <dgm:pt modelId="{5E50FEDB-4CC7-40DB-BF69-537F147AEAFD}" type="pres">
      <dgm:prSet presAssocID="{C64A065E-1959-4F12-ADE7-9A5FD408DBD1}" presName="arrow" presStyleLbl="bgShp" presStyleIdx="0" presStyleCnt="1" custScaleX="117225" custLinFactNeighborX="-41209" custLinFactNeighborY="-31375"/>
      <dgm:spPr/>
    </dgm:pt>
    <dgm:pt modelId="{302B7781-310E-49BC-995F-9CA5BBD713DC}" type="pres">
      <dgm:prSet presAssocID="{C64A065E-1959-4F12-ADE7-9A5FD408DBD1}" presName="arrowDiagram4" presStyleCnt="0"/>
      <dgm:spPr/>
    </dgm:pt>
    <dgm:pt modelId="{6AD7C3D2-FA40-4D26-8550-1E553280CA29}" type="pres">
      <dgm:prSet presAssocID="{6B77A9C4-B749-45B7-BB55-9F7989917F23}" presName="bullet4a" presStyleLbl="node1" presStyleIdx="0" presStyleCnt="4" custLinFactX="-200000" custLinFactY="10729" custLinFactNeighborX="-246779" custLinFactNeighborY="100000"/>
      <dgm:spPr/>
    </dgm:pt>
    <dgm:pt modelId="{24979B85-3F3D-4131-B1A6-DB7D94D5879F}" type="pres">
      <dgm:prSet presAssocID="{6B77A9C4-B749-45B7-BB55-9F7989917F23}" presName="textBox4a" presStyleLbl="revTx" presStyleIdx="0" presStyleCnt="4" custLinFactNeighborX="-52081" custLinFactNeighborY="-1053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BCA6C10-462D-4C4F-952C-F3F59EAF4510}" type="pres">
      <dgm:prSet presAssocID="{B6DD7A43-2AB8-4B45-8AF3-2D6BA768500B}" presName="bullet4b" presStyleLbl="node1" presStyleIdx="1" presStyleCnt="4" custLinFactX="-100000" custLinFactNeighborX="-112966" custLinFactNeighborY="71734"/>
      <dgm:spPr/>
    </dgm:pt>
    <dgm:pt modelId="{B214A861-833D-49F4-8713-2D16663A4827}" type="pres">
      <dgm:prSet presAssocID="{B6DD7A43-2AB8-4B45-8AF3-2D6BA768500B}" presName="textBox4b" presStyleLbl="revTx" presStyleIdx="1" presStyleCnt="4" custLinFactNeighborX="-27729" custLinFactNeighborY="967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BAAC384-B66F-46F1-9CAB-4CD710310E69}" type="pres">
      <dgm:prSet presAssocID="{6C31D2DB-1E97-4AC3-8545-0B4BE09DF815}" presName="bullet4c" presStyleLbl="node1" presStyleIdx="2" presStyleCnt="4" custLinFactX="-1251" custLinFactNeighborX="-100000" custLinFactNeighborY="19978"/>
      <dgm:spPr/>
    </dgm:pt>
    <dgm:pt modelId="{3303D74A-75BE-41A1-84A4-DBDDF38633EF}" type="pres">
      <dgm:prSet presAssocID="{6C31D2DB-1E97-4AC3-8545-0B4BE09DF815}" presName="textBox4c" presStyleLbl="revTx" presStyleIdx="2" presStyleCnt="4" custLinFactNeighborX="-12505" custLinFactNeighborY="143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62BCE97-B245-4BAC-ABCC-B91F55D02CAA}" type="pres">
      <dgm:prSet presAssocID="{E779AF17-8D59-4588-8A3B-3D9701604A0E}" presName="bullet4d" presStyleLbl="node1" presStyleIdx="3" presStyleCnt="4"/>
      <dgm:spPr/>
    </dgm:pt>
    <dgm:pt modelId="{52B0FD97-C8F3-4770-B7BD-F04A728521FD}" type="pres">
      <dgm:prSet presAssocID="{E779AF17-8D59-4588-8A3B-3D9701604A0E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18F4302B-B5D6-458E-A214-4CCF7C58E107}" type="presOf" srcId="{6B77A9C4-B749-45B7-BB55-9F7989917F23}" destId="{24979B85-3F3D-4131-B1A6-DB7D94D5879F}" srcOrd="0" destOrd="0" presId="urn:microsoft.com/office/officeart/2005/8/layout/arrow2"/>
    <dgm:cxn modelId="{682016A2-BB76-4903-882B-A466BD801C52}" srcId="{C64A065E-1959-4F12-ADE7-9A5FD408DBD1}" destId="{E779AF17-8D59-4588-8A3B-3D9701604A0E}" srcOrd="3" destOrd="0" parTransId="{8F87615C-C531-4826-AF53-DAFEE0054DF9}" sibTransId="{6CA0E3FA-0308-42F8-8D34-136AC7FE8ED0}"/>
    <dgm:cxn modelId="{BD6DAEED-E4E6-42A6-871F-F88EFECB3B2D}" srcId="{C64A065E-1959-4F12-ADE7-9A5FD408DBD1}" destId="{B6DD7A43-2AB8-4B45-8AF3-2D6BA768500B}" srcOrd="1" destOrd="0" parTransId="{372B8C26-1529-4D52-8C5D-59534631835D}" sibTransId="{87D3038D-7143-4D96-AF5B-23FDCC091986}"/>
    <dgm:cxn modelId="{028F1062-6185-4D00-BF3D-C1871744BD13}" type="presOf" srcId="{B6DD7A43-2AB8-4B45-8AF3-2D6BA768500B}" destId="{B214A861-833D-49F4-8713-2D16663A4827}" srcOrd="0" destOrd="0" presId="urn:microsoft.com/office/officeart/2005/8/layout/arrow2"/>
    <dgm:cxn modelId="{E5E3379A-F739-436F-8C60-3C913026A476}" srcId="{C64A065E-1959-4F12-ADE7-9A5FD408DBD1}" destId="{6B77A9C4-B749-45B7-BB55-9F7989917F23}" srcOrd="0" destOrd="0" parTransId="{0B383758-7A66-428C-AFE1-0E69470C9AAE}" sibTransId="{9E3280A6-0978-4A36-A259-6766B62FB165}"/>
    <dgm:cxn modelId="{7BF2A74E-223B-41E0-B7D9-42316775CCD9}" type="presOf" srcId="{6C31D2DB-1E97-4AC3-8545-0B4BE09DF815}" destId="{3303D74A-75BE-41A1-84A4-DBDDF38633EF}" srcOrd="0" destOrd="0" presId="urn:microsoft.com/office/officeart/2005/8/layout/arrow2"/>
    <dgm:cxn modelId="{9D56CA0D-958D-4779-856A-DB0C622720DE}" type="presOf" srcId="{C64A065E-1959-4F12-ADE7-9A5FD408DBD1}" destId="{B70CB6FF-14CD-4A1C-8D03-C8F80A7E6C9D}" srcOrd="0" destOrd="0" presId="urn:microsoft.com/office/officeart/2005/8/layout/arrow2"/>
    <dgm:cxn modelId="{98C1A2F3-6B0A-40DE-8A12-59105476777C}" type="presOf" srcId="{E779AF17-8D59-4588-8A3B-3D9701604A0E}" destId="{52B0FD97-C8F3-4770-B7BD-F04A728521FD}" srcOrd="0" destOrd="0" presId="urn:microsoft.com/office/officeart/2005/8/layout/arrow2"/>
    <dgm:cxn modelId="{FEA99A6E-92F4-4546-8DE8-710AF19B452D}" srcId="{C64A065E-1959-4F12-ADE7-9A5FD408DBD1}" destId="{6C31D2DB-1E97-4AC3-8545-0B4BE09DF815}" srcOrd="2" destOrd="0" parTransId="{1CF962E9-43B3-4A5A-85CA-A0905C7C1A2E}" sibTransId="{BD7FFD8A-FA0C-48F1-ACD6-E6A5DFAE6820}"/>
    <dgm:cxn modelId="{5B2392B2-EBD8-42B2-9A8C-A4ED12573D35}" type="presParOf" srcId="{B70CB6FF-14CD-4A1C-8D03-C8F80A7E6C9D}" destId="{5E50FEDB-4CC7-40DB-BF69-537F147AEAFD}" srcOrd="0" destOrd="0" presId="urn:microsoft.com/office/officeart/2005/8/layout/arrow2"/>
    <dgm:cxn modelId="{CAFC4E37-7DBE-45E1-B9BC-B947981CE88C}" type="presParOf" srcId="{B70CB6FF-14CD-4A1C-8D03-C8F80A7E6C9D}" destId="{302B7781-310E-49BC-995F-9CA5BBD713DC}" srcOrd="1" destOrd="0" presId="urn:microsoft.com/office/officeart/2005/8/layout/arrow2"/>
    <dgm:cxn modelId="{F407FA4C-9D2D-4504-8A20-CFA28A150FA2}" type="presParOf" srcId="{302B7781-310E-49BC-995F-9CA5BBD713DC}" destId="{6AD7C3D2-FA40-4D26-8550-1E553280CA29}" srcOrd="0" destOrd="0" presId="urn:microsoft.com/office/officeart/2005/8/layout/arrow2"/>
    <dgm:cxn modelId="{B9DBF2B5-F357-497A-8B85-E35420C0CE25}" type="presParOf" srcId="{302B7781-310E-49BC-995F-9CA5BBD713DC}" destId="{24979B85-3F3D-4131-B1A6-DB7D94D5879F}" srcOrd="1" destOrd="0" presId="urn:microsoft.com/office/officeart/2005/8/layout/arrow2"/>
    <dgm:cxn modelId="{C15831CD-FC0B-40BF-ADD2-D938AEF616EF}" type="presParOf" srcId="{302B7781-310E-49BC-995F-9CA5BBD713DC}" destId="{1BCA6C10-462D-4C4F-952C-F3F59EAF4510}" srcOrd="2" destOrd="0" presId="urn:microsoft.com/office/officeart/2005/8/layout/arrow2"/>
    <dgm:cxn modelId="{B1584D7D-488D-48E5-B2FF-B094B0D1023D}" type="presParOf" srcId="{302B7781-310E-49BC-995F-9CA5BBD713DC}" destId="{B214A861-833D-49F4-8713-2D16663A4827}" srcOrd="3" destOrd="0" presId="urn:microsoft.com/office/officeart/2005/8/layout/arrow2"/>
    <dgm:cxn modelId="{8A27EF73-F05A-40CF-AEE5-C9B0DADB812E}" type="presParOf" srcId="{302B7781-310E-49BC-995F-9CA5BBD713DC}" destId="{0BAAC384-B66F-46F1-9CAB-4CD710310E69}" srcOrd="4" destOrd="0" presId="urn:microsoft.com/office/officeart/2005/8/layout/arrow2"/>
    <dgm:cxn modelId="{B13F2A85-B3F4-4051-A18F-D58EAFF60677}" type="presParOf" srcId="{302B7781-310E-49BC-995F-9CA5BBD713DC}" destId="{3303D74A-75BE-41A1-84A4-DBDDF38633EF}" srcOrd="5" destOrd="0" presId="urn:microsoft.com/office/officeart/2005/8/layout/arrow2"/>
    <dgm:cxn modelId="{0CEFBDAD-AF95-4747-9C0B-001EC3703EB4}" type="presParOf" srcId="{302B7781-310E-49BC-995F-9CA5BBD713DC}" destId="{F62BCE97-B245-4BAC-ABCC-B91F55D02CAA}" srcOrd="6" destOrd="0" presId="urn:microsoft.com/office/officeart/2005/8/layout/arrow2"/>
    <dgm:cxn modelId="{FC9D6186-51E8-4A1B-97DD-685F0F81E890}" type="presParOf" srcId="{302B7781-310E-49BC-995F-9CA5BBD713DC}" destId="{52B0FD97-C8F3-4770-B7BD-F04A728521FD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4A065E-1959-4F12-ADE7-9A5FD408DBD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B77A9C4-B749-45B7-BB55-9F7989917F23}">
      <dgm:prSet phldrT="[Texto]"/>
      <dgm:spPr/>
      <dgm:t>
        <a:bodyPr/>
        <a:lstStyle/>
        <a:p>
          <a:r>
            <a:rPr lang="es-EC" dirty="0" smtClean="0"/>
            <a:t>Reforzar Unidad SIG</a:t>
          </a:r>
          <a:endParaRPr lang="es-EC" dirty="0"/>
        </a:p>
      </dgm:t>
    </dgm:pt>
    <dgm:pt modelId="{0B383758-7A66-428C-AFE1-0E69470C9AAE}" type="parTrans" cxnId="{E5E3379A-F739-436F-8C60-3C913026A476}">
      <dgm:prSet/>
      <dgm:spPr/>
      <dgm:t>
        <a:bodyPr/>
        <a:lstStyle/>
        <a:p>
          <a:endParaRPr lang="es-EC"/>
        </a:p>
      </dgm:t>
    </dgm:pt>
    <dgm:pt modelId="{9E3280A6-0978-4A36-A259-6766B62FB165}" type="sibTrans" cxnId="{E5E3379A-F739-436F-8C60-3C913026A476}">
      <dgm:prSet/>
      <dgm:spPr/>
      <dgm:t>
        <a:bodyPr/>
        <a:lstStyle/>
        <a:p>
          <a:endParaRPr lang="es-EC"/>
        </a:p>
      </dgm:t>
    </dgm:pt>
    <dgm:pt modelId="{B6DD7A43-2AB8-4B45-8AF3-2D6BA768500B}">
      <dgm:prSet phldrT="[Texto]"/>
      <dgm:spPr/>
      <dgm:t>
        <a:bodyPr/>
        <a:lstStyle/>
        <a:p>
          <a:r>
            <a:rPr lang="es-EC" dirty="0" smtClean="0"/>
            <a:t>Reforzar Unidad Centro de Control (modelo Quanta)</a:t>
          </a:r>
          <a:endParaRPr lang="es-EC" dirty="0"/>
        </a:p>
      </dgm:t>
    </dgm:pt>
    <dgm:pt modelId="{372B8C26-1529-4D52-8C5D-59534631835D}" type="parTrans" cxnId="{BD6DAEED-E4E6-42A6-871F-F88EFECB3B2D}">
      <dgm:prSet/>
      <dgm:spPr/>
      <dgm:t>
        <a:bodyPr/>
        <a:lstStyle/>
        <a:p>
          <a:endParaRPr lang="es-EC"/>
        </a:p>
      </dgm:t>
    </dgm:pt>
    <dgm:pt modelId="{87D3038D-7143-4D96-AF5B-23FDCC091986}" type="sibTrans" cxnId="{BD6DAEED-E4E6-42A6-871F-F88EFECB3B2D}">
      <dgm:prSet/>
      <dgm:spPr/>
      <dgm:t>
        <a:bodyPr/>
        <a:lstStyle/>
        <a:p>
          <a:endParaRPr lang="es-EC"/>
        </a:p>
      </dgm:t>
    </dgm:pt>
    <dgm:pt modelId="{6C31D2DB-1E97-4AC3-8545-0B4BE09DF815}">
      <dgm:prSet phldrT="[Texto]"/>
      <dgm:spPr/>
      <dgm:t>
        <a:bodyPr/>
        <a:lstStyle/>
        <a:p>
          <a:r>
            <a:rPr lang="es-EC" dirty="0" smtClean="0"/>
            <a:t>Seguridad de la Información</a:t>
          </a:r>
          <a:endParaRPr lang="es-EC" dirty="0"/>
        </a:p>
      </dgm:t>
    </dgm:pt>
    <dgm:pt modelId="{1CF962E9-43B3-4A5A-85CA-A0905C7C1A2E}" type="parTrans" cxnId="{FEA99A6E-92F4-4546-8DE8-710AF19B452D}">
      <dgm:prSet/>
      <dgm:spPr/>
      <dgm:t>
        <a:bodyPr/>
        <a:lstStyle/>
        <a:p>
          <a:endParaRPr lang="es-EC"/>
        </a:p>
      </dgm:t>
    </dgm:pt>
    <dgm:pt modelId="{BD7FFD8A-FA0C-48F1-ACD6-E6A5DFAE6820}" type="sibTrans" cxnId="{FEA99A6E-92F4-4546-8DE8-710AF19B452D}">
      <dgm:prSet/>
      <dgm:spPr/>
      <dgm:t>
        <a:bodyPr/>
        <a:lstStyle/>
        <a:p>
          <a:endParaRPr lang="es-EC"/>
        </a:p>
      </dgm:t>
    </dgm:pt>
    <dgm:pt modelId="{BE727C77-06A8-4DC4-9239-E2EF1E48A153}">
      <dgm:prSet phldrT="[Texto]"/>
      <dgm:spPr/>
      <dgm:t>
        <a:bodyPr/>
        <a:lstStyle/>
        <a:p>
          <a:r>
            <a:rPr lang="es-EC" dirty="0" smtClean="0"/>
            <a:t>Gestión documental </a:t>
          </a:r>
          <a:endParaRPr lang="es-EC" dirty="0"/>
        </a:p>
      </dgm:t>
    </dgm:pt>
    <dgm:pt modelId="{95A1BEAD-5572-4825-A95C-24E9F5BC19E6}" type="parTrans" cxnId="{F28540B3-183C-4E88-86B7-0231C5FE5211}">
      <dgm:prSet/>
      <dgm:spPr/>
      <dgm:t>
        <a:bodyPr/>
        <a:lstStyle/>
        <a:p>
          <a:endParaRPr lang="es-EC"/>
        </a:p>
      </dgm:t>
    </dgm:pt>
    <dgm:pt modelId="{F614F33F-9023-4773-9B6C-F451B335778D}" type="sibTrans" cxnId="{F28540B3-183C-4E88-86B7-0231C5FE5211}">
      <dgm:prSet/>
      <dgm:spPr/>
      <dgm:t>
        <a:bodyPr/>
        <a:lstStyle/>
        <a:p>
          <a:endParaRPr lang="es-EC"/>
        </a:p>
      </dgm:t>
    </dgm:pt>
    <dgm:pt modelId="{B70CB6FF-14CD-4A1C-8D03-C8F80A7E6C9D}" type="pres">
      <dgm:prSet presAssocID="{C64A065E-1959-4F12-ADE7-9A5FD408DBD1}" presName="arrowDiagram" presStyleCnt="0">
        <dgm:presLayoutVars>
          <dgm:chMax val="5"/>
          <dgm:dir/>
          <dgm:resizeHandles val="exact"/>
        </dgm:presLayoutVars>
      </dgm:prSet>
      <dgm:spPr/>
    </dgm:pt>
    <dgm:pt modelId="{5E50FEDB-4CC7-40DB-BF69-537F147AEAFD}" type="pres">
      <dgm:prSet presAssocID="{C64A065E-1959-4F12-ADE7-9A5FD408DBD1}" presName="arrow" presStyleLbl="bgShp" presStyleIdx="0" presStyleCnt="1" custScaleX="125591" custLinFactNeighborX="-3057" custLinFactNeighborY="-4585"/>
      <dgm:spPr/>
    </dgm:pt>
    <dgm:pt modelId="{35323061-2C9A-440D-9254-AA43A2A6B1B3}" type="pres">
      <dgm:prSet presAssocID="{C64A065E-1959-4F12-ADE7-9A5FD408DBD1}" presName="arrowDiagram4" presStyleCnt="0"/>
      <dgm:spPr/>
    </dgm:pt>
    <dgm:pt modelId="{97134866-1B54-49AD-8648-708635B6B5BB}" type="pres">
      <dgm:prSet presAssocID="{6B77A9C4-B749-45B7-BB55-9F7989917F23}" presName="bullet4a" presStyleLbl="node1" presStyleIdx="0" presStyleCnt="4" custLinFactX="-94163" custLinFactY="-99374" custLinFactNeighborX="-100000" custLinFactNeighborY="-100000"/>
      <dgm:spPr/>
    </dgm:pt>
    <dgm:pt modelId="{28E8D237-69BA-44F3-B5A3-C13E55D89A56}" type="pres">
      <dgm:prSet presAssocID="{6B77A9C4-B749-45B7-BB55-9F7989917F23}" presName="textBox4a" presStyleLbl="revTx" presStyleIdx="0" presStyleCnt="4" custLinFactNeighborX="-26816" custLinFactNeighborY="-1695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EDFD215-83E9-48AC-A950-A3104520B540}" type="pres">
      <dgm:prSet presAssocID="{B6DD7A43-2AB8-4B45-8AF3-2D6BA768500B}" presName="bullet4b" presStyleLbl="node1" presStyleIdx="1" presStyleCnt="4"/>
      <dgm:spPr/>
    </dgm:pt>
    <dgm:pt modelId="{33F7E79D-4697-40B4-A5A7-FAB99FDFC0D7}" type="pres">
      <dgm:prSet presAssocID="{B6DD7A43-2AB8-4B45-8AF3-2D6BA768500B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4608F40-7BF9-4C51-991C-864376FB8A0B}" type="pres">
      <dgm:prSet presAssocID="{6C31D2DB-1E97-4AC3-8545-0B4BE09DF815}" presName="bullet4c" presStyleLbl="node1" presStyleIdx="2" presStyleCnt="4"/>
      <dgm:spPr/>
    </dgm:pt>
    <dgm:pt modelId="{70537F0C-1D7E-4568-9D82-0172E89B05B4}" type="pres">
      <dgm:prSet presAssocID="{6C31D2DB-1E97-4AC3-8545-0B4BE09DF815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095E017-F63E-42C3-8799-17977D0A7535}" type="pres">
      <dgm:prSet presAssocID="{BE727C77-06A8-4DC4-9239-E2EF1E48A153}" presName="bullet4d" presStyleLbl="node1" presStyleIdx="3" presStyleCnt="4"/>
      <dgm:spPr/>
    </dgm:pt>
    <dgm:pt modelId="{F2E126B2-65A9-4955-8A49-EEA80AC36320}" type="pres">
      <dgm:prSet presAssocID="{BE727C77-06A8-4DC4-9239-E2EF1E48A153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E08B95F7-D103-4A87-ABD7-EDFD817036B1}" type="presOf" srcId="{6B77A9C4-B749-45B7-BB55-9F7989917F23}" destId="{28E8D237-69BA-44F3-B5A3-C13E55D89A56}" srcOrd="0" destOrd="0" presId="urn:microsoft.com/office/officeart/2005/8/layout/arrow2"/>
    <dgm:cxn modelId="{BD6DAEED-E4E6-42A6-871F-F88EFECB3B2D}" srcId="{C64A065E-1959-4F12-ADE7-9A5FD408DBD1}" destId="{B6DD7A43-2AB8-4B45-8AF3-2D6BA768500B}" srcOrd="1" destOrd="0" parTransId="{372B8C26-1529-4D52-8C5D-59534631835D}" sibTransId="{87D3038D-7143-4D96-AF5B-23FDCC091986}"/>
    <dgm:cxn modelId="{1135A668-42A7-4518-BCF8-38405F31AEC2}" type="presOf" srcId="{C64A065E-1959-4F12-ADE7-9A5FD408DBD1}" destId="{B70CB6FF-14CD-4A1C-8D03-C8F80A7E6C9D}" srcOrd="0" destOrd="0" presId="urn:microsoft.com/office/officeart/2005/8/layout/arrow2"/>
    <dgm:cxn modelId="{C1DCB234-0FE7-4E0C-BB12-5C48DC2C6217}" type="presOf" srcId="{BE727C77-06A8-4DC4-9239-E2EF1E48A153}" destId="{F2E126B2-65A9-4955-8A49-EEA80AC36320}" srcOrd="0" destOrd="0" presId="urn:microsoft.com/office/officeart/2005/8/layout/arrow2"/>
    <dgm:cxn modelId="{E5E3379A-F739-436F-8C60-3C913026A476}" srcId="{C64A065E-1959-4F12-ADE7-9A5FD408DBD1}" destId="{6B77A9C4-B749-45B7-BB55-9F7989917F23}" srcOrd="0" destOrd="0" parTransId="{0B383758-7A66-428C-AFE1-0E69470C9AAE}" sibTransId="{9E3280A6-0978-4A36-A259-6766B62FB165}"/>
    <dgm:cxn modelId="{F28540B3-183C-4E88-86B7-0231C5FE5211}" srcId="{C64A065E-1959-4F12-ADE7-9A5FD408DBD1}" destId="{BE727C77-06A8-4DC4-9239-E2EF1E48A153}" srcOrd="3" destOrd="0" parTransId="{95A1BEAD-5572-4825-A95C-24E9F5BC19E6}" sibTransId="{F614F33F-9023-4773-9B6C-F451B335778D}"/>
    <dgm:cxn modelId="{125724C1-E08C-4B95-B428-E5711F554A49}" type="presOf" srcId="{6C31D2DB-1E97-4AC3-8545-0B4BE09DF815}" destId="{70537F0C-1D7E-4568-9D82-0172E89B05B4}" srcOrd="0" destOrd="0" presId="urn:microsoft.com/office/officeart/2005/8/layout/arrow2"/>
    <dgm:cxn modelId="{FEA99A6E-92F4-4546-8DE8-710AF19B452D}" srcId="{C64A065E-1959-4F12-ADE7-9A5FD408DBD1}" destId="{6C31D2DB-1E97-4AC3-8545-0B4BE09DF815}" srcOrd="2" destOrd="0" parTransId="{1CF962E9-43B3-4A5A-85CA-A0905C7C1A2E}" sibTransId="{BD7FFD8A-FA0C-48F1-ACD6-E6A5DFAE6820}"/>
    <dgm:cxn modelId="{174FE0B9-ECBD-4633-99AC-A92B016EE004}" type="presOf" srcId="{B6DD7A43-2AB8-4B45-8AF3-2D6BA768500B}" destId="{33F7E79D-4697-40B4-A5A7-FAB99FDFC0D7}" srcOrd="0" destOrd="0" presId="urn:microsoft.com/office/officeart/2005/8/layout/arrow2"/>
    <dgm:cxn modelId="{F8679248-32E0-4CD7-A0C6-7149D93C0045}" type="presParOf" srcId="{B70CB6FF-14CD-4A1C-8D03-C8F80A7E6C9D}" destId="{5E50FEDB-4CC7-40DB-BF69-537F147AEAFD}" srcOrd="0" destOrd="0" presId="urn:microsoft.com/office/officeart/2005/8/layout/arrow2"/>
    <dgm:cxn modelId="{7CAAB802-3F3B-4D26-B771-9E815FFDC9A9}" type="presParOf" srcId="{B70CB6FF-14CD-4A1C-8D03-C8F80A7E6C9D}" destId="{35323061-2C9A-440D-9254-AA43A2A6B1B3}" srcOrd="1" destOrd="0" presId="urn:microsoft.com/office/officeart/2005/8/layout/arrow2"/>
    <dgm:cxn modelId="{923309C7-FD9E-475A-98F2-D02CF07F0074}" type="presParOf" srcId="{35323061-2C9A-440D-9254-AA43A2A6B1B3}" destId="{97134866-1B54-49AD-8648-708635B6B5BB}" srcOrd="0" destOrd="0" presId="urn:microsoft.com/office/officeart/2005/8/layout/arrow2"/>
    <dgm:cxn modelId="{7F86C80A-12C5-44C6-B9A8-1B5088F10959}" type="presParOf" srcId="{35323061-2C9A-440D-9254-AA43A2A6B1B3}" destId="{28E8D237-69BA-44F3-B5A3-C13E55D89A56}" srcOrd="1" destOrd="0" presId="urn:microsoft.com/office/officeart/2005/8/layout/arrow2"/>
    <dgm:cxn modelId="{A0289AD4-5B73-4D5F-825D-7AE94A604665}" type="presParOf" srcId="{35323061-2C9A-440D-9254-AA43A2A6B1B3}" destId="{0EDFD215-83E9-48AC-A950-A3104520B540}" srcOrd="2" destOrd="0" presId="urn:microsoft.com/office/officeart/2005/8/layout/arrow2"/>
    <dgm:cxn modelId="{0CE9DF01-6859-436A-8035-2C84937DA105}" type="presParOf" srcId="{35323061-2C9A-440D-9254-AA43A2A6B1B3}" destId="{33F7E79D-4697-40B4-A5A7-FAB99FDFC0D7}" srcOrd="3" destOrd="0" presId="urn:microsoft.com/office/officeart/2005/8/layout/arrow2"/>
    <dgm:cxn modelId="{927C864E-E0FD-4EBE-B563-767DD7438A54}" type="presParOf" srcId="{35323061-2C9A-440D-9254-AA43A2A6B1B3}" destId="{74608F40-7BF9-4C51-991C-864376FB8A0B}" srcOrd="4" destOrd="0" presId="urn:microsoft.com/office/officeart/2005/8/layout/arrow2"/>
    <dgm:cxn modelId="{F4F21C13-2A8D-4CB0-996F-0A69BEED0909}" type="presParOf" srcId="{35323061-2C9A-440D-9254-AA43A2A6B1B3}" destId="{70537F0C-1D7E-4568-9D82-0172E89B05B4}" srcOrd="5" destOrd="0" presId="urn:microsoft.com/office/officeart/2005/8/layout/arrow2"/>
    <dgm:cxn modelId="{2AA215EE-0AFC-4160-BBE6-4E14ECE09107}" type="presParOf" srcId="{35323061-2C9A-440D-9254-AA43A2A6B1B3}" destId="{C095E017-F63E-42C3-8799-17977D0A7535}" srcOrd="6" destOrd="0" presId="urn:microsoft.com/office/officeart/2005/8/layout/arrow2"/>
    <dgm:cxn modelId="{C718973A-13A8-45D7-BAF0-123F34C5428A}" type="presParOf" srcId="{35323061-2C9A-440D-9254-AA43A2A6B1B3}" destId="{F2E126B2-65A9-4955-8A49-EEA80AC36320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0FEDB-4CC7-40DB-BF69-537F147AEAFD}">
      <dsp:nvSpPr>
        <dsp:cNvPr id="0" name=""/>
        <dsp:cNvSpPr/>
      </dsp:nvSpPr>
      <dsp:spPr>
        <a:xfrm>
          <a:off x="-20620" y="0"/>
          <a:ext cx="10204466" cy="54406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D7C3D2-FA40-4D26-8550-1E553280CA29}">
      <dsp:nvSpPr>
        <dsp:cNvPr id="0" name=""/>
        <dsp:cNvSpPr/>
      </dsp:nvSpPr>
      <dsp:spPr>
        <a:xfrm>
          <a:off x="692023" y="4267357"/>
          <a:ext cx="200215" cy="2002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979B85-3F3D-4131-B1A6-DB7D94D5879F}">
      <dsp:nvSpPr>
        <dsp:cNvPr id="0" name=""/>
        <dsp:cNvSpPr/>
      </dsp:nvSpPr>
      <dsp:spPr>
        <a:xfrm>
          <a:off x="911395" y="4009366"/>
          <a:ext cx="1488559" cy="1294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090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Reforzar Compras Públicas</a:t>
          </a:r>
          <a:endParaRPr lang="es-EC" sz="1900" kern="1200" dirty="0"/>
        </a:p>
      </dsp:txBody>
      <dsp:txXfrm>
        <a:off x="911395" y="4009366"/>
        <a:ext cx="1488559" cy="1294872"/>
      </dsp:txXfrm>
    </dsp:sp>
    <dsp:sp modelId="{1BCA6C10-462D-4C4F-952C-F3F59EAF4510}">
      <dsp:nvSpPr>
        <dsp:cNvPr id="0" name=""/>
        <dsp:cNvSpPr/>
      </dsp:nvSpPr>
      <dsp:spPr>
        <a:xfrm>
          <a:off x="2259561" y="3029946"/>
          <a:ext cx="348201" cy="3482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14A861-833D-49F4-8713-2D16663A4827}">
      <dsp:nvSpPr>
        <dsp:cNvPr id="0" name=""/>
        <dsp:cNvSpPr/>
      </dsp:nvSpPr>
      <dsp:spPr>
        <a:xfrm>
          <a:off x="2668310" y="2954268"/>
          <a:ext cx="1828055" cy="2486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505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Unidad Gestión Riesgos – Infraestructura Eléctrica</a:t>
          </a:r>
          <a:endParaRPr lang="es-EC" sz="1900" kern="1200" dirty="0"/>
        </a:p>
      </dsp:txBody>
      <dsp:txXfrm>
        <a:off x="2668310" y="2954268"/>
        <a:ext cx="1828055" cy="2486372"/>
      </dsp:txXfrm>
    </dsp:sp>
    <dsp:sp modelId="{0BAAC384-B66F-46F1-9CAB-4CD710310E69}">
      <dsp:nvSpPr>
        <dsp:cNvPr id="0" name=""/>
        <dsp:cNvSpPr/>
      </dsp:nvSpPr>
      <dsp:spPr>
        <a:xfrm>
          <a:off x="4340266" y="1939813"/>
          <a:ext cx="461366" cy="4613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03D74A-75BE-41A1-84A4-DBDDF38633EF}">
      <dsp:nvSpPr>
        <dsp:cNvPr id="0" name=""/>
        <dsp:cNvSpPr/>
      </dsp:nvSpPr>
      <dsp:spPr>
        <a:xfrm>
          <a:off x="4809489" y="2078324"/>
          <a:ext cx="1828055" cy="3362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468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Procedimiento Publico-Privadas</a:t>
          </a:r>
          <a:endParaRPr lang="es-EC" sz="1900" kern="1200" dirty="0"/>
        </a:p>
      </dsp:txBody>
      <dsp:txXfrm>
        <a:off x="4809489" y="2078324"/>
        <a:ext cx="1828055" cy="3362316"/>
      </dsp:txXfrm>
    </dsp:sp>
    <dsp:sp modelId="{F62BCE97-B245-4BAC-ABCC-B91F55D02CAA}">
      <dsp:nvSpPr>
        <dsp:cNvPr id="0" name=""/>
        <dsp:cNvSpPr/>
      </dsp:nvSpPr>
      <dsp:spPr>
        <a:xfrm>
          <a:off x="6774739" y="1230672"/>
          <a:ext cx="618056" cy="6180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B0FD97-C8F3-4770-B7BD-F04A728521FD}">
      <dsp:nvSpPr>
        <dsp:cNvPr id="0" name=""/>
        <dsp:cNvSpPr/>
      </dsp:nvSpPr>
      <dsp:spPr>
        <a:xfrm>
          <a:off x="7083768" y="1539701"/>
          <a:ext cx="1828055" cy="39009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496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Continuar Plan Eficiencia Energética</a:t>
          </a:r>
          <a:endParaRPr lang="es-EC" sz="1900" kern="1200" dirty="0"/>
        </a:p>
      </dsp:txBody>
      <dsp:txXfrm>
        <a:off x="7083768" y="1539701"/>
        <a:ext cx="1828055" cy="3900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0FEDB-4CC7-40DB-BF69-537F147AEAFD}">
      <dsp:nvSpPr>
        <dsp:cNvPr id="0" name=""/>
        <dsp:cNvSpPr/>
      </dsp:nvSpPr>
      <dsp:spPr>
        <a:xfrm>
          <a:off x="-12" y="0"/>
          <a:ext cx="10888572" cy="541866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134866-1B54-49AD-8648-708635B6B5BB}">
      <dsp:nvSpPr>
        <dsp:cNvPr id="0" name=""/>
        <dsp:cNvSpPr/>
      </dsp:nvSpPr>
      <dsp:spPr>
        <a:xfrm>
          <a:off x="1576147" y="3631755"/>
          <a:ext cx="199406" cy="1994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8D237-69BA-44F3-B5A3-C13E55D89A56}">
      <dsp:nvSpPr>
        <dsp:cNvPr id="0" name=""/>
        <dsp:cNvSpPr/>
      </dsp:nvSpPr>
      <dsp:spPr>
        <a:xfrm>
          <a:off x="1665465" y="3910365"/>
          <a:ext cx="1482547" cy="1289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662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Reforzar Unidad SIG</a:t>
          </a:r>
          <a:endParaRPr lang="es-EC" sz="2200" kern="1200" dirty="0"/>
        </a:p>
      </dsp:txBody>
      <dsp:txXfrm>
        <a:off x="1665465" y="3910365"/>
        <a:ext cx="1482547" cy="1289642"/>
      </dsp:txXfrm>
    </dsp:sp>
    <dsp:sp modelId="{0EDFD215-83E9-48AC-A950-A3104520B540}">
      <dsp:nvSpPr>
        <dsp:cNvPr id="0" name=""/>
        <dsp:cNvSpPr/>
      </dsp:nvSpPr>
      <dsp:spPr>
        <a:xfrm>
          <a:off x="3372175" y="2768938"/>
          <a:ext cx="346794" cy="3467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F7E79D-4697-40B4-A5A7-FAB99FDFC0D7}">
      <dsp:nvSpPr>
        <dsp:cNvPr id="0" name=""/>
        <dsp:cNvSpPr/>
      </dsp:nvSpPr>
      <dsp:spPr>
        <a:xfrm>
          <a:off x="3545572" y="2942336"/>
          <a:ext cx="1820672" cy="2476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59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Reforzar Unidad Centro de Control (modelo Quanta)</a:t>
          </a:r>
          <a:endParaRPr lang="es-EC" sz="2200" kern="1200" dirty="0"/>
        </a:p>
      </dsp:txBody>
      <dsp:txXfrm>
        <a:off x="3545572" y="2942336"/>
        <a:ext cx="1820672" cy="2476330"/>
      </dsp:txXfrm>
    </dsp:sp>
    <dsp:sp modelId="{74608F40-7BF9-4C51-991C-864376FB8A0B}">
      <dsp:nvSpPr>
        <dsp:cNvPr id="0" name=""/>
        <dsp:cNvSpPr/>
      </dsp:nvSpPr>
      <dsp:spPr>
        <a:xfrm>
          <a:off x="5171172" y="1840179"/>
          <a:ext cx="459502" cy="4595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37F0C-1D7E-4568-9D82-0172E89B05B4}">
      <dsp:nvSpPr>
        <dsp:cNvPr id="0" name=""/>
        <dsp:cNvSpPr/>
      </dsp:nvSpPr>
      <dsp:spPr>
        <a:xfrm>
          <a:off x="5400924" y="2069930"/>
          <a:ext cx="1820672" cy="3348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481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Seguridad de la Información</a:t>
          </a:r>
          <a:endParaRPr lang="es-EC" sz="2200" kern="1200" dirty="0"/>
        </a:p>
      </dsp:txBody>
      <dsp:txXfrm>
        <a:off x="5400924" y="2069930"/>
        <a:ext cx="1820672" cy="3348736"/>
      </dsp:txXfrm>
    </dsp:sp>
    <dsp:sp modelId="{C095E017-F63E-42C3-8799-17977D0A7535}">
      <dsp:nvSpPr>
        <dsp:cNvPr id="0" name=""/>
        <dsp:cNvSpPr/>
      </dsp:nvSpPr>
      <dsp:spPr>
        <a:xfrm>
          <a:off x="7130562" y="1225702"/>
          <a:ext cx="615560" cy="6155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E126B2-65A9-4955-8A49-EEA80AC36320}">
      <dsp:nvSpPr>
        <dsp:cNvPr id="0" name=""/>
        <dsp:cNvSpPr/>
      </dsp:nvSpPr>
      <dsp:spPr>
        <a:xfrm>
          <a:off x="7438342" y="1533482"/>
          <a:ext cx="1820672" cy="3885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6173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Gestión documental </a:t>
          </a:r>
          <a:endParaRPr lang="es-EC" sz="2200" kern="1200" dirty="0"/>
        </a:p>
      </dsp:txBody>
      <dsp:txXfrm>
        <a:off x="7438342" y="1533482"/>
        <a:ext cx="1820672" cy="38851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C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23051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8090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4470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4962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3873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5774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s-EC" noProof="0"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7064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xmlns="" id="{FE96D595-544B-2E5D-56A3-FA335B45C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>
            <a:extLst>
              <a:ext uri="{FF2B5EF4-FFF2-40B4-BE49-F238E27FC236}">
                <a16:creationId xmlns:a16="http://schemas.microsoft.com/office/drawing/2014/main" xmlns="" id="{73BE6E30-0237-98C4-F801-057E5E1C3B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>
            <a:extLst>
              <a:ext uri="{FF2B5EF4-FFF2-40B4-BE49-F238E27FC236}">
                <a16:creationId xmlns:a16="http://schemas.microsoft.com/office/drawing/2014/main" xmlns="" id="{3CD8AC03-2F3D-0068-9579-C97F97B889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>
            <a:extLst>
              <a:ext uri="{FF2B5EF4-FFF2-40B4-BE49-F238E27FC236}">
                <a16:creationId xmlns:a16="http://schemas.microsoft.com/office/drawing/2014/main" xmlns="" id="{5DE067A7-E696-38BC-D36E-A4E5FEA2B8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9791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1077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/>
              <a:t>CONTENIDO: DIAGRAMACIÓN DE DIAPOSITIVA LIBRE. CAMBIAR EL NOMBRE DE LA INSTITUCIÓN</a:t>
            </a:r>
            <a:endParaRPr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1551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79486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582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6317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924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600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79218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Facturación</a:t>
            </a:r>
            <a:r>
              <a:rPr lang="es-EC" baseline="0" noProof="0" dirty="0"/>
              <a:t> año móvil, corresponde valor promedio (/12) de los valores año atrás. (según formato Ambato) </a:t>
            </a:r>
            <a:endParaRPr lang="es-EC" noProof="0"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s-EC"/>
              <a:pPr algn="r">
                <a:buSzPts val="1400"/>
              </a:pPr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2681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s-EC"/>
              <a:pPr algn="r">
                <a:buSzPts val="1400"/>
              </a:pPr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0902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9834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2934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359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3176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9817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30138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67714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81826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12528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82860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8104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96742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63040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44131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16216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2516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03738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0880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18488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9653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8" name="Google Shape;12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48558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005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667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7771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2807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energía&gt; Pago por compra de energía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C" noProof="0" dirty="0"/>
              <a:t>Costo de generación&gt;gastos para generación propia de la EERSSA.</a:t>
            </a:r>
          </a:p>
        </p:txBody>
      </p:sp>
      <p:sp>
        <p:nvSpPr>
          <p:cNvPr id="113" name="Google Shape;11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C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053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5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24.jpeg"/><Relationship Id="rId4" Type="http://schemas.openxmlformats.org/officeDocument/2006/relationships/diagramData" Target="../diagrams/data1.xml"/><Relationship Id="rId9" Type="http://schemas.openxmlformats.org/officeDocument/2006/relationships/image" Target="../media/image23.jp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29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28.png"/><Relationship Id="rId4" Type="http://schemas.openxmlformats.org/officeDocument/2006/relationships/diagramData" Target="../diagrams/data2.xml"/><Relationship Id="rId9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emf"/><Relationship Id="rId4" Type="http://schemas.openxmlformats.org/officeDocument/2006/relationships/image" Target="../media/image3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78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235925" y="6161643"/>
            <a:ext cx="5733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09721" y="1408580"/>
            <a:ext cx="11719008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s-MX" sz="6600" b="0" i="0" u="none" strike="noStrike" cap="none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EMPRESA ELÉCTRICA REGIONAL DEL SUR</a:t>
            </a:r>
            <a:endParaRPr sz="66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68628" y="195926"/>
            <a:ext cx="1141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</a:t>
            </a:r>
            <a:r>
              <a:rPr lang="es-MX" sz="1600" dirty="0" smtClean="0"/>
              <a:t>olicitudes de conexión de SGDA (Regulación 005/24)</a:t>
            </a:r>
            <a:endParaRPr lang="es-EC" sz="1600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068845"/>
              </p:ext>
            </p:extLst>
          </p:nvPr>
        </p:nvGraphicFramePr>
        <p:xfrm>
          <a:off x="665017" y="1002821"/>
          <a:ext cx="10619510" cy="4992733"/>
        </p:xfrm>
        <a:graphic>
          <a:graphicData uri="http://schemas.openxmlformats.org/drawingml/2006/table">
            <a:tbl>
              <a:tblPr/>
              <a:tblGrid>
                <a:gridCol w="3047838"/>
                <a:gridCol w="1629347"/>
                <a:gridCol w="1188465"/>
                <a:gridCol w="1188465"/>
                <a:gridCol w="1188465"/>
                <a:gridCol w="1188465"/>
                <a:gridCol w="1188465"/>
              </a:tblGrid>
              <a:tr h="80678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CLIENTE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HABILITACIÓN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POTENCIA NOMINAL SGDA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ENERGÍA GENERADA ANUAL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CANTÓN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CIUDAD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280622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kW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(kWh)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UTPL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94.607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Oscar Leonardo Jimenéz Luzón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Jean Claude Koven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11.700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Vilcabamba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Curtis Eugene Hofmann Pollard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28.882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Vilcabamba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UTPL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338.300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UTPL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26.660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Juan Carlos Romero Benavides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3.561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ILE C.A.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trámite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903.043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José Alberto Macanchi Ortiz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Vilcabamba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GAD Municipal de Olmedo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17.240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Olmedo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Olmedo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Stalin Arturo Angamarca Morocho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Catamayo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Catamayo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Ramiro Miguel Agila Astudillo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Aprobada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1.435.045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3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5082" y="658020"/>
            <a:ext cx="11928763" cy="517064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6600" dirty="0" smtClean="0">
                <a:solidFill>
                  <a:schemeClr val="bg1"/>
                </a:solidFill>
              </a:rPr>
              <a:t>SEGUIMIENTO Y APLICACIÓN DE LA REGULACIÓN 003/24, CORRESPONDIENTE A GRUPOS ELECTRÓGENOS</a:t>
            </a:r>
            <a:r>
              <a:rPr lang="es-MX" sz="6600" dirty="0" smtClean="0"/>
              <a:t>.</a:t>
            </a:r>
            <a:endParaRPr lang="es-EC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94358" y="370105"/>
            <a:ext cx="117655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dirty="0" smtClean="0"/>
              <a:t>En cumplimiento de las disposiciones emitidas por el Ministerio, se enviaron comunicaciones a todas las empresas que poseen grupos electrógenos de emergencia en el área de servicio de la EERSSA, hasta el momento se ha conectado un sistema cuyas características se presentan a continuación: </a:t>
            </a:r>
            <a:endParaRPr lang="es-EC" sz="2400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89704"/>
              </p:ext>
            </p:extLst>
          </p:nvPr>
        </p:nvGraphicFramePr>
        <p:xfrm>
          <a:off x="2188441" y="2652206"/>
          <a:ext cx="8815532" cy="2325039"/>
        </p:xfrm>
        <a:graphic>
          <a:graphicData uri="http://schemas.openxmlformats.org/drawingml/2006/table">
            <a:tbl>
              <a:tblPr/>
              <a:tblGrid>
                <a:gridCol w="3245186"/>
                <a:gridCol w="1037122"/>
                <a:gridCol w="1037122"/>
                <a:gridCol w="1159393"/>
                <a:gridCol w="1037271"/>
                <a:gridCol w="1299438"/>
              </a:tblGrid>
              <a:tr h="121837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Nombre (de la central)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Tipo Unidad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Sincronismo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Potencia Nominal (kW)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Potencia Efectiva (kW)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Fecha Inicio Operación Comercial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10666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INDUSTRIA DE ALIMENTOS CAFRILOSA S.A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22/10/2024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97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1892952"/>
            <a:ext cx="12192000" cy="28007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8800" dirty="0" smtClean="0">
                <a:solidFill>
                  <a:schemeClr val="bg1"/>
                </a:solidFill>
              </a:rPr>
              <a:t>INDICADORES DE GESTIÓN</a:t>
            </a:r>
            <a:endParaRPr lang="es-EC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5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CEAC654C-6D4C-34E1-C3A2-74FC2D6CC8A3}"/>
              </a:ext>
            </a:extLst>
          </p:cNvPr>
          <p:cNvSpPr txBox="1"/>
          <p:nvPr/>
        </p:nvSpPr>
        <p:spPr>
          <a:xfrm>
            <a:off x="579585" y="213658"/>
            <a:ext cx="106912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400" dirty="0" smtClean="0"/>
              <a:t>PRESUPUESTO </a:t>
            </a:r>
            <a:r>
              <a:rPr lang="es-ES" sz="2400" dirty="0"/>
              <a:t>DE </a:t>
            </a:r>
            <a:r>
              <a:rPr lang="es-ES" sz="2400" dirty="0" smtClean="0"/>
              <a:t>OPERACIÓN ( Nov 2024)</a:t>
            </a:r>
            <a:endParaRPr lang="es-EC" sz="2400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87318575-AD21-7C0D-6F28-590FA58BA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439775"/>
              </p:ext>
            </p:extLst>
          </p:nvPr>
        </p:nvGraphicFramePr>
        <p:xfrm>
          <a:off x="713510" y="806511"/>
          <a:ext cx="11267208" cy="5324826"/>
        </p:xfrm>
        <a:graphic>
          <a:graphicData uri="http://schemas.openxmlformats.org/drawingml/2006/table">
            <a:tbl>
              <a:tblPr/>
              <a:tblGrid>
                <a:gridCol w="1252756">
                  <a:extLst>
                    <a:ext uri="{9D8B030D-6E8A-4147-A177-3AD203B41FA5}">
                      <a16:colId xmlns:a16="http://schemas.microsoft.com/office/drawing/2014/main" xmlns="" val="3774781183"/>
                    </a:ext>
                  </a:extLst>
                </a:gridCol>
                <a:gridCol w="111131">
                  <a:extLst>
                    <a:ext uri="{9D8B030D-6E8A-4147-A177-3AD203B41FA5}">
                      <a16:colId xmlns:a16="http://schemas.microsoft.com/office/drawing/2014/main" xmlns="" val="2693755419"/>
                    </a:ext>
                  </a:extLst>
                </a:gridCol>
                <a:gridCol w="1932172">
                  <a:extLst>
                    <a:ext uri="{9D8B030D-6E8A-4147-A177-3AD203B41FA5}">
                      <a16:colId xmlns:a16="http://schemas.microsoft.com/office/drawing/2014/main" xmlns="" val="1988761821"/>
                    </a:ext>
                  </a:extLst>
                </a:gridCol>
                <a:gridCol w="1101211">
                  <a:extLst>
                    <a:ext uri="{9D8B030D-6E8A-4147-A177-3AD203B41FA5}">
                      <a16:colId xmlns:a16="http://schemas.microsoft.com/office/drawing/2014/main" xmlns="" val="2328427581"/>
                    </a:ext>
                  </a:extLst>
                </a:gridCol>
                <a:gridCol w="949668">
                  <a:extLst>
                    <a:ext uri="{9D8B030D-6E8A-4147-A177-3AD203B41FA5}">
                      <a16:colId xmlns:a16="http://schemas.microsoft.com/office/drawing/2014/main" xmlns="" val="2032219560"/>
                    </a:ext>
                  </a:extLst>
                </a:gridCol>
                <a:gridCol w="1040594">
                  <a:extLst>
                    <a:ext uri="{9D8B030D-6E8A-4147-A177-3AD203B41FA5}">
                      <a16:colId xmlns:a16="http://schemas.microsoft.com/office/drawing/2014/main" xmlns="" val="346030856"/>
                    </a:ext>
                  </a:extLst>
                </a:gridCol>
                <a:gridCol w="757713">
                  <a:extLst>
                    <a:ext uri="{9D8B030D-6E8A-4147-A177-3AD203B41FA5}">
                      <a16:colId xmlns:a16="http://schemas.microsoft.com/office/drawing/2014/main" xmlns="" val="2926474365"/>
                    </a:ext>
                  </a:extLst>
                </a:gridCol>
                <a:gridCol w="1151725">
                  <a:extLst>
                    <a:ext uri="{9D8B030D-6E8A-4147-A177-3AD203B41FA5}">
                      <a16:colId xmlns:a16="http://schemas.microsoft.com/office/drawing/2014/main" xmlns="" val="951500454"/>
                    </a:ext>
                  </a:extLst>
                </a:gridCol>
                <a:gridCol w="1151725">
                  <a:extLst>
                    <a:ext uri="{9D8B030D-6E8A-4147-A177-3AD203B41FA5}">
                      <a16:colId xmlns:a16="http://schemas.microsoft.com/office/drawing/2014/main" xmlns="" val="452769927"/>
                    </a:ext>
                  </a:extLst>
                </a:gridCol>
                <a:gridCol w="1060800">
                  <a:extLst>
                    <a:ext uri="{9D8B030D-6E8A-4147-A177-3AD203B41FA5}">
                      <a16:colId xmlns:a16="http://schemas.microsoft.com/office/drawing/2014/main" xmlns="" val="3479906752"/>
                    </a:ext>
                  </a:extLst>
                </a:gridCol>
                <a:gridCol w="757713">
                  <a:extLst>
                    <a:ext uri="{9D8B030D-6E8A-4147-A177-3AD203B41FA5}">
                      <a16:colId xmlns:a16="http://schemas.microsoft.com/office/drawing/2014/main" xmlns="" val="2583746887"/>
                    </a:ext>
                  </a:extLst>
                </a:gridCol>
              </a:tblGrid>
              <a:tr h="59615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PRESUPUESTO DE OPERACIÓN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Asignación</a:t>
                      </a:r>
                      <a:b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Inicial</a:t>
                      </a:r>
                      <a:b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Reformas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Codificado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 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Costo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Comprometido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Comprom.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Ejecutado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Ejecutado</a:t>
                      </a:r>
                      <a:b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344647"/>
                  </a:ext>
                </a:extLst>
              </a:tr>
              <a:tr h="27514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PRESUPUESTO DE OPERACIÓN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4386874"/>
                  </a:ext>
                </a:extLst>
              </a:tr>
              <a:tr h="17785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INGRESOS PRESUPUESTARIOS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101,715,645.37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101,715,645.37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83,610,716.35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82.20%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83,610,716.35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82.20%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89722115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Déficit Tarifario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85055380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Subsidios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4,250,000.00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4,250,000.00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4617326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Intereses Ganados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1037195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OTROS INGRESOS NO OPERATIVOS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612,000.00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612,000.00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392,426.97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392,426.97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64.12%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97269183"/>
                  </a:ext>
                </a:extLst>
              </a:tr>
              <a:tr h="27331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INGRESOS PRESUPUESTARIOS NETO 2024: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98,077,645.37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98,077,645.37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84,003,143.32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85.65%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84,003,143.32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85.65%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6949037"/>
                  </a:ext>
                </a:extLst>
              </a:tr>
              <a:tr h="27331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COSTOS Y GASTOS PRESUPUESTARIOS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9400468"/>
                  </a:ext>
                </a:extLst>
              </a:tr>
              <a:tr h="192606"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es-ES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Servicio público de energía eléctrica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8447799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Costo de energía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43,535,224.22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43,535,224.22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47.26%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43,535,224.22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47.26%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43,535,224.22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72689614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Costo de generación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4,844,711.95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4,844,711.95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3,768,520.13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3,006,698.16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62.06%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4630268"/>
                  </a:ext>
                </a:extLst>
              </a:tr>
              <a:tr h="35570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Costos de Red, Comercialización y Administración - AOM&amp;C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25,791,309.50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25,791,309.50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21,789,427.76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17,689,671.83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68.59%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4651077"/>
                  </a:ext>
                </a:extLst>
              </a:tr>
              <a:tr h="183433"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Servicio de alumbrado público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5267987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Costo de energía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2,062,219.00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2,062,219.00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2,062,219.00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2,062,219.00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64683115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Costos de Administración, Operación y Mantenimiento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957,076.59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957,076.59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863,654.50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656,490.87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68.59%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37229678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275866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Depreciación, Deterioro y Amortización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14,847,727.28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14,847,727.28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12,670,802.06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13.76%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12,670,802.06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85.34%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0614547"/>
                  </a:ext>
                </a:extLst>
              </a:tr>
              <a:tr h="183433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Otros gastos no operativos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71,974.99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71,974.99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14,683.76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9,313.41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12.94%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84413468"/>
                  </a:ext>
                </a:extLst>
              </a:tr>
              <a:tr h="27331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S" sz="9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COSTOS Y GASTOS PRESUPUESTARIOS 2024: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92,110,243.53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92,110,243.53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84,704,531.43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91.96%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79,630,419.55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86.45%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4415911"/>
                  </a:ext>
                </a:extLst>
              </a:tr>
              <a:tr h="220119">
                <a:tc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9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2914526"/>
                  </a:ext>
                </a:extLst>
              </a:tr>
              <a:tr h="48609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s-E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Superávit / Déficit presupuestario por </a:t>
                      </a:r>
                      <a:br>
                        <a:rPr lang="es-E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uso de recursos propios: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5,967,401.84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5,967,401.84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    -701,388.11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4,372,723.77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6985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28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>
          <a:extLst>
            <a:ext uri="{FF2B5EF4-FFF2-40B4-BE49-F238E27FC236}">
              <a16:creationId xmlns:a16="http://schemas.microsoft.com/office/drawing/2014/main" xmlns="" id="{04CFDFE5-2C64-3C57-2014-B6D55F8C1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>
            <a:extLst>
              <a:ext uri="{FF2B5EF4-FFF2-40B4-BE49-F238E27FC236}">
                <a16:creationId xmlns:a16="http://schemas.microsoft.com/office/drawing/2014/main" xmlns="" id="{34596B2F-5643-9E7D-F432-71AA8A8D900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760" y="-2569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>
            <a:extLst>
              <a:ext uri="{FF2B5EF4-FFF2-40B4-BE49-F238E27FC236}">
                <a16:creationId xmlns:a16="http://schemas.microsoft.com/office/drawing/2014/main" xmlns="" id="{C8266928-6A3C-9BEE-83FC-12B2D588B097}"/>
              </a:ext>
            </a:extLst>
          </p:cNvPr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DBCA54FC-E673-B3D3-16EE-0E06C0DFDAD4}"/>
              </a:ext>
            </a:extLst>
          </p:cNvPr>
          <p:cNvSpPr txBox="1"/>
          <p:nvPr/>
        </p:nvSpPr>
        <p:spPr>
          <a:xfrm>
            <a:off x="725058" y="314521"/>
            <a:ext cx="106912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400" dirty="0" smtClean="0"/>
              <a:t>PRESUPUESTO </a:t>
            </a:r>
            <a:r>
              <a:rPr lang="es-ES" sz="2400" dirty="0"/>
              <a:t>DE </a:t>
            </a:r>
            <a:r>
              <a:rPr lang="es-ES" sz="2400" dirty="0" smtClean="0"/>
              <a:t>INVERSIÓN (Nov 2024)</a:t>
            </a:r>
            <a:endParaRPr lang="es-EC" sz="24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01278F59-EC15-E012-2B7D-4FA9F30F4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442534"/>
              </p:ext>
            </p:extLst>
          </p:nvPr>
        </p:nvGraphicFramePr>
        <p:xfrm>
          <a:off x="1127353" y="847553"/>
          <a:ext cx="9388247" cy="5012920"/>
        </p:xfrm>
        <a:graphic>
          <a:graphicData uri="http://schemas.openxmlformats.org/drawingml/2006/table">
            <a:tbl>
              <a:tblPr/>
              <a:tblGrid>
                <a:gridCol w="22010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75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82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975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82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9750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82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20759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PROGRAMA DE INVERSIÓN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Codificado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Inversión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Comprometido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 Compro.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Monto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Ejecutado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(USD)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Porcentaje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Ejecutado</a:t>
                      </a:r>
                      <a:b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670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I.   Generación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1,513,153.62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4.67%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   413,960.00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27.36%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   402,886.16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26.63%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670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II.  Subtransmisión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6,930,113.02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21.40%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4,054,301.53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58.50%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1,615,085.13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23.31%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670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III. Distribución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12,440,630.27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38.42%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9,463,052.17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76.07%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4,492,534.73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36.11%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670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IV. Alumbrado Público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6,702,051.26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20.70%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4,215,286.66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62.90%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3,882,692.13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57.93%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0895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V. Acometidas y Medidores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2,537,819.60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7.84%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1,584,294.05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62.43%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1,454,239.59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57.30%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0895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VI. Inversiones Generales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2,253,645.02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6.96%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 $    1,239,233.16 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>
                          <a:effectLst/>
                        </a:rPr>
                        <a:t>54.99%</a:t>
                      </a:r>
                      <a:endParaRPr lang="es-EC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 $       654,896.29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29.06%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670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 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 $  32,377,412.79 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100.00%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 $  20,970,127.57 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64.77%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 $  12,502,334.03 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u="none" strike="noStrike" dirty="0">
                          <a:effectLst/>
                        </a:rPr>
                        <a:t>38.61%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34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2736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xmlns="" id="{C7958DF1-AC60-6130-834D-08F491BC35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05986"/>
              </p:ext>
            </p:extLst>
          </p:nvPr>
        </p:nvGraphicFramePr>
        <p:xfrm>
          <a:off x="1273463" y="781552"/>
          <a:ext cx="10114973" cy="4930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DBCA54FC-E673-B3D3-16EE-0E06C0DFDAD4}"/>
              </a:ext>
            </a:extLst>
          </p:cNvPr>
          <p:cNvSpPr txBox="1"/>
          <p:nvPr/>
        </p:nvSpPr>
        <p:spPr>
          <a:xfrm>
            <a:off x="697152" y="110463"/>
            <a:ext cx="106912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400" dirty="0" smtClean="0"/>
              <a:t>PRESUPUESTO </a:t>
            </a:r>
            <a:r>
              <a:rPr lang="es-ES" sz="2400" dirty="0"/>
              <a:t>DE </a:t>
            </a:r>
            <a:r>
              <a:rPr lang="es-ES" sz="2400" dirty="0" smtClean="0"/>
              <a:t>INVERSIÓN (Nov 2024)</a:t>
            </a:r>
            <a:endParaRPr lang="es-EC" sz="2400" dirty="0"/>
          </a:p>
        </p:txBody>
      </p:sp>
    </p:spTree>
    <p:extLst>
      <p:ext uri="{BB962C8B-B14F-4D97-AF65-F5344CB8AC3E}">
        <p14:creationId xmlns:p14="http://schemas.microsoft.com/office/powerpoint/2010/main" val="25627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39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725058" y="231150"/>
            <a:ext cx="6361542" cy="716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 algn="just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solidFill>
                  <a:srgbClr val="32266B"/>
                </a:solidFill>
              </a:rPr>
              <a:t>PÉRDIDAS </a:t>
            </a:r>
            <a:r>
              <a:rPr lang="es-ES" sz="2800" b="1" dirty="0">
                <a:solidFill>
                  <a:srgbClr val="32266B"/>
                </a:solidFill>
              </a:rPr>
              <a:t>DE ENERGÍA</a:t>
            </a:r>
            <a:endParaRPr lang="es-EC" sz="2800" b="1" dirty="0">
              <a:solidFill>
                <a:srgbClr val="32266B"/>
              </a:solidFill>
            </a:endParaRPr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84" y="1039968"/>
            <a:ext cx="7425641" cy="4487995"/>
          </a:xfrm>
          <a:prstGeom prst="rect">
            <a:avLst/>
          </a:prstGeom>
        </p:spPr>
      </p:pic>
      <p:sp>
        <p:nvSpPr>
          <p:cNvPr id="8" name="Google Shape;116;p4"/>
          <p:cNvSpPr txBox="1"/>
          <p:nvPr/>
        </p:nvSpPr>
        <p:spPr>
          <a:xfrm>
            <a:off x="8083327" y="1009163"/>
            <a:ext cx="3913203" cy="985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>
              <a:lnSpc>
                <a:spcPct val="115000"/>
              </a:lnSpc>
              <a:spcAft>
                <a:spcPts val="1000"/>
              </a:spcAft>
            </a:pPr>
            <a:r>
              <a:rPr lang="es-EC" sz="1800" b="1" dirty="0" smtClean="0">
                <a:solidFill>
                  <a:srgbClr val="00B0F0"/>
                </a:solidFill>
              </a:rPr>
              <a:t>PLAN DE ACCIÓN:</a:t>
            </a:r>
          </a:p>
          <a:p>
            <a:pPr marL="449580" indent="-449580">
              <a:lnSpc>
                <a:spcPct val="115000"/>
              </a:lnSpc>
              <a:spcAft>
                <a:spcPts val="1000"/>
              </a:spcAft>
            </a:pPr>
            <a:r>
              <a:rPr lang="es-EC" sz="1800" b="1" dirty="0" smtClean="0">
                <a:solidFill>
                  <a:srgbClr val="00B0F0"/>
                </a:solidFill>
              </a:rPr>
              <a:t>Mantener el indicador.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ADC96F24-7165-E0D6-A27C-4DC9FB847824}"/>
              </a:ext>
            </a:extLst>
          </p:cNvPr>
          <p:cNvSpPr txBox="1"/>
          <p:nvPr/>
        </p:nvSpPr>
        <p:spPr>
          <a:xfrm>
            <a:off x="7673007" y="1903018"/>
            <a:ext cx="4323523" cy="374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Estudios y construcción de nuevas subestaciones de subtransmisión y L/S/T (S/E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Gualaquiza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Adecuación S/E Norte y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Catamayo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L/S/T Norte-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Catamayo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Coordinar con el transmisor CELEC EP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Transelectric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para coincidir con los proyectos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Matala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La Ceiba, a través la subestación Zapotillo y ampliación de la S/E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Pindal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 los años 2026-2028.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Incorporar bancos de capacitores para mejorar el factor de potencia  en puntos de conexión con el SNI.</a:t>
            </a:r>
            <a:endParaRPr lang="es-EC" sz="16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70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725057" y="231150"/>
            <a:ext cx="7640009" cy="716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 algn="just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 smtClean="0">
                <a:solidFill>
                  <a:srgbClr val="32266B"/>
                </a:solidFill>
              </a:rPr>
              <a:t>CALIDAD </a:t>
            </a:r>
            <a:r>
              <a:rPr lang="es-ES" sz="2800" b="1" dirty="0">
                <a:solidFill>
                  <a:srgbClr val="32266B"/>
                </a:solidFill>
              </a:rPr>
              <a:t>DEL SERVICIO ELÉCTRICO</a:t>
            </a:r>
            <a:endParaRPr lang="es-EC" sz="2800" b="1" dirty="0">
              <a:solidFill>
                <a:srgbClr val="32266B"/>
              </a:solidFill>
            </a:endParaRPr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0DEA366E-C5C8-B024-8EB0-91EDD524BBBC}"/>
              </a:ext>
            </a:extLst>
          </p:cNvPr>
          <p:cNvSpPr txBox="1"/>
          <p:nvPr/>
        </p:nvSpPr>
        <p:spPr>
          <a:xfrm>
            <a:off x="725057" y="887185"/>
            <a:ext cx="1115261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400" b="1">
                <a:solidFill>
                  <a:srgbClr val="32266B"/>
                </a:solidFill>
              </a:defRPr>
            </a:lvl1pPr>
          </a:lstStyle>
          <a:p>
            <a:pPr algn="ctr"/>
            <a:r>
              <a:rPr lang="es-MX" dirty="0"/>
              <a:t>FRECUENCIA MEDIA DE INTERRUPCIÓN A NIVEL DE RED (</a:t>
            </a:r>
            <a:r>
              <a:rPr lang="es-MX" dirty="0" err="1"/>
              <a:t>FMIk</a:t>
            </a:r>
            <a:r>
              <a:rPr lang="es-MX" dirty="0"/>
              <a:t>)</a:t>
            </a:r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080B676F-8166-65C1-71A9-C4C77142AA12}"/>
              </a:ext>
            </a:extLst>
          </p:cNvPr>
          <p:cNvSpPr txBox="1"/>
          <p:nvPr/>
        </p:nvSpPr>
        <p:spPr>
          <a:xfrm>
            <a:off x="725057" y="1282288"/>
            <a:ext cx="10866868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indicador de calidad Frecuencia Media de Interrupción (</a:t>
            </a:r>
            <a:r>
              <a:rPr lang="es-ES_tradnl" sz="1400" spc="-1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FMIk</a:t>
            </a: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de la red, se encuentra dentro de los límites establecidos en la Regulación Nro. ARCERNNR 002/20 (Codificada); registrándose a</a:t>
            </a:r>
            <a:r>
              <a:rPr lang="es-ES_tradnl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noviembre</a:t>
            </a: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2024 el valor móvil de 3.46. </a:t>
            </a:r>
            <a:endParaRPr lang="es-EC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xmlns="" id="{00000000-0008-0000-02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599842"/>
              </p:ext>
            </p:extLst>
          </p:nvPr>
        </p:nvGraphicFramePr>
        <p:xfrm>
          <a:off x="357309" y="2022155"/>
          <a:ext cx="6563035" cy="3707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Google Shape;116;p4"/>
          <p:cNvSpPr txBox="1"/>
          <p:nvPr/>
        </p:nvSpPr>
        <p:spPr>
          <a:xfrm>
            <a:off x="7699679" y="1773272"/>
            <a:ext cx="391320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PLAN DE ACCIÓN:</a:t>
            </a:r>
          </a:p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Mantener el indicador.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ADC96F24-7165-E0D6-A27C-4DC9FB847824}"/>
              </a:ext>
            </a:extLst>
          </p:cNvPr>
          <p:cNvSpPr txBox="1"/>
          <p:nvPr/>
        </p:nvSpPr>
        <p:spPr>
          <a:xfrm>
            <a:off x="7133448" y="2419562"/>
            <a:ext cx="4601351" cy="302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Incrementar reconectadores trifásicos en MT (30).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Incorporar reconectadores 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monopolares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derivaciones estratégicas (63).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Sostener y reforzar la inspección periódica de L/ST y A/</a:t>
            </a:r>
            <a:r>
              <a:rPr lang="es-EC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utilizando información georreferenciada mediante drones.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Reforzar los mantenimientos anuales para el corte de vegetación en las redes eléctricas.</a:t>
            </a:r>
          </a:p>
        </p:txBody>
      </p:sp>
    </p:spTree>
    <p:extLst>
      <p:ext uri="{BB962C8B-B14F-4D97-AF65-F5344CB8AC3E}">
        <p14:creationId xmlns:p14="http://schemas.microsoft.com/office/powerpoint/2010/main" val="38642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0DEA366E-C5C8-B024-8EB0-91EDD524BBBC}"/>
              </a:ext>
            </a:extLst>
          </p:cNvPr>
          <p:cNvSpPr txBox="1"/>
          <p:nvPr/>
        </p:nvSpPr>
        <p:spPr>
          <a:xfrm>
            <a:off x="843876" y="119855"/>
            <a:ext cx="1115261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400" b="1">
                <a:solidFill>
                  <a:srgbClr val="32266B"/>
                </a:solidFill>
              </a:defRPr>
            </a:lvl1pPr>
          </a:lstStyle>
          <a:p>
            <a:r>
              <a:rPr lang="es-MX" dirty="0"/>
              <a:t>TIEMPO TOTAL DE INTERRUPCIÓN A NIVEL DE RED (</a:t>
            </a:r>
            <a:r>
              <a:rPr lang="es-MX" dirty="0" err="1"/>
              <a:t>TTIk</a:t>
            </a:r>
            <a:r>
              <a:rPr lang="es-MX" dirty="0"/>
              <a:t>):</a:t>
            </a:r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080B676F-8166-65C1-71A9-C4C77142AA12}"/>
              </a:ext>
            </a:extLst>
          </p:cNvPr>
          <p:cNvSpPr txBox="1"/>
          <p:nvPr/>
        </p:nvSpPr>
        <p:spPr>
          <a:xfrm>
            <a:off x="662566" y="612113"/>
            <a:ext cx="10866868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indicador de </a:t>
            </a:r>
            <a:r>
              <a:rPr lang="es-ES_tradnl" kern="0" spc="-1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Tiempo Total de Interrupción (</a:t>
            </a:r>
            <a:r>
              <a:rPr lang="es-ES_tradnl" kern="0" spc="-1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TTIk</a:t>
            </a:r>
            <a:r>
              <a:rPr lang="es-ES_tradnl" kern="0" spc="-1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) de la red</a:t>
            </a:r>
            <a:r>
              <a:rPr lang="es-ES_tradnl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no se encuentra dentro de </a:t>
            </a: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límites establecidos en la Regulación Nro. ARCERNNR 002/20 durante el año móvil; registrándose a noviembre 2024 el valor móvil de 7</a:t>
            </a:r>
            <a:r>
              <a:rPr lang="es-ES_tradnl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.00</a:t>
            </a:r>
            <a:r>
              <a:rPr lang="es-ES_tradnl" sz="1400" spc="-1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EC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xmlns="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0425512"/>
              </p:ext>
            </p:extLst>
          </p:nvPr>
        </p:nvGraphicFramePr>
        <p:xfrm>
          <a:off x="662566" y="1539144"/>
          <a:ext cx="6768811" cy="3779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Google Shape;116;p4"/>
          <p:cNvSpPr txBox="1"/>
          <p:nvPr/>
        </p:nvSpPr>
        <p:spPr>
          <a:xfrm>
            <a:off x="7997608" y="1514561"/>
            <a:ext cx="391320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PLAN DE ACCIÓN:</a:t>
            </a:r>
          </a:p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Mantener el indicador.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ADC96F24-7165-E0D6-A27C-4DC9FB847824}"/>
              </a:ext>
            </a:extLst>
          </p:cNvPr>
          <p:cNvSpPr txBox="1"/>
          <p:nvPr/>
        </p:nvSpPr>
        <p:spPr>
          <a:xfrm>
            <a:off x="7431377" y="2225381"/>
            <a:ext cx="4601351" cy="2459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/>
              <a:t>Equipar y crear una nueva cuadrilla de línea energizada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Completar los grupos de trabajo con personal fijo y calificado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Dotar de equipamiento a los grupos de trabajo (grúas, canastas, herramientas, EPP.)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Compra oportuna de materiales y repuestos </a:t>
            </a:r>
            <a:endParaRPr lang="es-EC" sz="1600" dirty="0" smtClean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27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0" y="2265218"/>
            <a:ext cx="12191999" cy="230832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200" dirty="0" smtClean="0">
                <a:solidFill>
                  <a:schemeClr val="bg1"/>
                </a:solidFill>
              </a:rPr>
              <a:t>INTRODUCCIÓN</a:t>
            </a:r>
          </a:p>
          <a:p>
            <a:pPr algn="ctr"/>
            <a:r>
              <a:rPr lang="es-MX" sz="7200" dirty="0" smtClean="0">
                <a:solidFill>
                  <a:schemeClr val="bg1"/>
                </a:solidFill>
              </a:rPr>
              <a:t>Situación Actual</a:t>
            </a:r>
            <a:endParaRPr lang="es-EC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074" y="-1623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BB28084D-774D-C6A1-EE4C-D9500B244164}"/>
              </a:ext>
            </a:extLst>
          </p:cNvPr>
          <p:cNvSpPr txBox="1"/>
          <p:nvPr/>
        </p:nvSpPr>
        <p:spPr>
          <a:xfrm>
            <a:off x="922485" y="131666"/>
            <a:ext cx="106912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400" b="1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CALIDAD </a:t>
            </a:r>
            <a:r>
              <a:rPr lang="es-E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DEL SERVICIO COMERCIAL</a:t>
            </a:r>
            <a:endParaRPr lang="es-EC" sz="2400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xmlns:lc="http://schemas.openxmlformats.org/drawingml/2006/lockedCanvas" xmlns="" id="{17EE5675-D4AF-ED1C-7ACE-BAB17EB945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135463"/>
              </p:ext>
            </p:extLst>
          </p:nvPr>
        </p:nvGraphicFramePr>
        <p:xfrm>
          <a:off x="558514" y="741192"/>
          <a:ext cx="8138445" cy="206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xmlns:lc="http://schemas.openxmlformats.org/drawingml/2006/lockedCanvas" xmlns="" id="{729B28CB-678D-1BA2-47A1-796E2A392C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1585133"/>
              </p:ext>
            </p:extLst>
          </p:nvPr>
        </p:nvGraphicFramePr>
        <p:xfrm>
          <a:off x="558515" y="2979119"/>
          <a:ext cx="8138445" cy="304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Google Shape;116;p4"/>
          <p:cNvSpPr txBox="1"/>
          <p:nvPr/>
        </p:nvSpPr>
        <p:spPr>
          <a:xfrm>
            <a:off x="8962809" y="593290"/>
            <a:ext cx="306663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PLAN DE ACCIÓN:</a:t>
            </a:r>
          </a:p>
          <a:p>
            <a:pPr marL="449580" indent="-449580"/>
            <a:r>
              <a:rPr lang="es-EC" sz="1800" b="1" dirty="0" smtClean="0">
                <a:solidFill>
                  <a:srgbClr val="00B0F0"/>
                </a:solidFill>
              </a:rPr>
              <a:t>Mantener los indicadores.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ADC96F24-7165-E0D6-A27C-4DC9FB847824}"/>
              </a:ext>
            </a:extLst>
          </p:cNvPr>
          <p:cNvSpPr txBox="1"/>
          <p:nvPr/>
        </p:nvSpPr>
        <p:spPr>
          <a:xfrm>
            <a:off x="8696959" y="1502204"/>
            <a:ext cx="3190240" cy="469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EC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Gestionar el suministro de medidores y materiales de instalación.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 smtClean="0"/>
              <a:t>Fortalecer la atención al cliente desde el </a:t>
            </a:r>
            <a:r>
              <a:rPr lang="es-MX" sz="1600" dirty="0" err="1" smtClean="0"/>
              <a:t>Call</a:t>
            </a:r>
            <a:r>
              <a:rPr lang="es-MX" sz="1600" dirty="0" smtClean="0"/>
              <a:t> Center.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 smtClean="0"/>
              <a:t>Implementar </a:t>
            </a:r>
            <a:r>
              <a:rPr lang="es-MX" sz="1600" dirty="0" err="1" smtClean="0"/>
              <a:t>APPs</a:t>
            </a:r>
            <a:r>
              <a:rPr lang="es-MX" sz="1600" dirty="0" smtClean="0"/>
              <a:t> de uso en dispositivos móviles, como herramienta adicional a los canales informativos.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es-MX" sz="16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Completar los grupos de trabajo con personal fijo y calificado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s-MX" sz="1600" dirty="0" smtClean="0"/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s-MX" sz="1600" dirty="0" smtClean="0"/>
          </a:p>
        </p:txBody>
      </p:sp>
    </p:spTree>
    <p:extLst>
      <p:ext uri="{BB962C8B-B14F-4D97-AF65-F5344CB8AC3E}">
        <p14:creationId xmlns:p14="http://schemas.microsoft.com/office/powerpoint/2010/main" val="417462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074" y="-16237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BB28084D-774D-C6A1-EE4C-D9500B244164}"/>
              </a:ext>
            </a:extLst>
          </p:cNvPr>
          <p:cNvSpPr txBox="1"/>
          <p:nvPr/>
        </p:nvSpPr>
        <p:spPr>
          <a:xfrm>
            <a:off x="922485" y="251211"/>
            <a:ext cx="106912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400" b="1" dirty="0" smtClean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CALIDAD </a:t>
            </a:r>
            <a:r>
              <a:rPr lang="es-ES" sz="24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DEL SERVICIO COMERCIAL</a:t>
            </a:r>
            <a:endParaRPr lang="es-EC" sz="2400" dirty="0"/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xmlns:lc="http://schemas.openxmlformats.org/drawingml/2006/lockedCanvas" xmlns="" id="{1AB6849A-B1D7-4902-F66A-AF823F38B7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53142"/>
              </p:ext>
            </p:extLst>
          </p:nvPr>
        </p:nvGraphicFramePr>
        <p:xfrm>
          <a:off x="2923106" y="919680"/>
          <a:ext cx="6179329" cy="2443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xmlns:lc="http://schemas.openxmlformats.org/drawingml/2006/lockedCanvas" xmlns="" id="{A29E725A-99D4-57CB-7C39-45B7525AC6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768660"/>
              </p:ext>
            </p:extLst>
          </p:nvPr>
        </p:nvGraphicFramePr>
        <p:xfrm>
          <a:off x="2923107" y="3559936"/>
          <a:ext cx="6179328" cy="2477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7514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725058" y="231150"/>
            <a:ext cx="6361542" cy="716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49580" indent="-449580" algn="just">
              <a:lnSpc>
                <a:spcPct val="115000"/>
              </a:lnSpc>
              <a:spcAft>
                <a:spcPts val="1000"/>
              </a:spcAft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dirty="0" smtClean="0"/>
              <a:t>CARTERA</a:t>
            </a:r>
            <a:endParaRPr lang="es-EC" dirty="0"/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615C3049-6C27-9DF5-EB12-902D6E7CD127}"/>
              </a:ext>
            </a:extLst>
          </p:cNvPr>
          <p:cNvSpPr txBox="1"/>
          <p:nvPr/>
        </p:nvSpPr>
        <p:spPr>
          <a:xfrm>
            <a:off x="610758" y="884563"/>
            <a:ext cx="11152617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cartera vencida con corte a octubre de 2024 registra el valor de (miles US$) 1,103.59, que representa el 13.57% de la facturación.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3493"/>
              </p:ext>
            </p:extLst>
          </p:nvPr>
        </p:nvGraphicFramePr>
        <p:xfrm>
          <a:off x="267095" y="1733355"/>
          <a:ext cx="7652007" cy="3366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4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97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4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33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740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4360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52967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Cartera Vencida Corte 30 septiembre 2024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LOJA</a:t>
                      </a:r>
                      <a:b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(miles US$)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ZAMORA CHINCHIPE</a:t>
                      </a:r>
                      <a:b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(miles US$)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GUALAQUIZA</a:t>
                      </a:r>
                      <a:b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(miles US$)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indent="-711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b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s-EC" sz="1000" b="1" kern="10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indent="-711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(miles US$)</a:t>
                      </a:r>
                      <a:endParaRPr lang="es-EC" sz="10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4836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ANTIGÜEDAD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ANTIGÜEDAD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ANTIGÜEDAD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3948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Privada</a:t>
                      </a:r>
                      <a:endParaRPr lang="es-EC" sz="10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Pública</a:t>
                      </a:r>
                      <a:endParaRPr lang="es-EC" sz="10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Subtotal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Privada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Pública</a:t>
                      </a:r>
                      <a:endParaRPr lang="es-EC" sz="10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Subtotal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>
                          <a:solidFill>
                            <a:schemeClr val="bg1"/>
                          </a:solidFill>
                          <a:effectLst/>
                        </a:rPr>
                        <a:t>Privada</a:t>
                      </a:r>
                      <a:endParaRPr lang="es-EC" sz="10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Pública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b="1" kern="100" dirty="0">
                          <a:solidFill>
                            <a:schemeClr val="bg1"/>
                          </a:solidFill>
                          <a:effectLst/>
                        </a:rPr>
                        <a:t>Subtotal</a:t>
                      </a:r>
                      <a:endParaRPr lang="es-EC" sz="1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31 a 60 días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$ 153.37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$ 4.23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$ 157.61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$ 60.34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$ 9.38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$ 69.73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$ 9.98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$ 0.11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$ 10.09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$ 237.43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61 a 90 días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$ 65.51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$ 2.33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$ 67.84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$ 18.68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$ 18.73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$ 4.35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$ 4.35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$ 90.93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91 a 120 días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$ 43.56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$ 1.93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$ 45.49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$ 9.89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$ 9.48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$ 19.37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$ 2.34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$ 2.40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$ 67.26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121 a 180 días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$ 49.90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$ 2.37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$ 52.28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$ 9.52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$ 0.76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$ 10.28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$ 2.45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$ 2.45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$ 65.01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181 a 360 días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$ 78.42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$ 1.46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$ 79.88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$ 22.21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$ 0.76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$ 22.97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$ 7.45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$ 7.46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$ 110.31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1 a 5 años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$ 325.36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$ 10.81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$ 336.17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$ 100.03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$ 3.88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$ 103.91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$ 16.59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$ 16.68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$ 456.76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&gt; 5 años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$ 74.03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$ 74.03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$ 1.16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$ 1.16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$ 0.69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$ 0.00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$ 0.69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$ 75.89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2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TOTAL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23" marR="439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$ 790.16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$ 23.14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$ 813.31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$ 221.84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$ 24.31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$ 246.15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$ 43.84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$ 0.30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$ 44.14</a:t>
                      </a:r>
                      <a:endParaRPr lang="es-EC" sz="1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$ 1,103.59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xmlns="" id="{AA15D371-C23F-C814-000F-DF18DAB3F8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2739731"/>
              </p:ext>
            </p:extLst>
          </p:nvPr>
        </p:nvGraphicFramePr>
        <p:xfrm>
          <a:off x="7512050" y="2053026"/>
          <a:ext cx="4679950" cy="275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62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725058" y="231150"/>
            <a:ext cx="6361542" cy="716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49580" indent="-449580" algn="just">
              <a:lnSpc>
                <a:spcPct val="115000"/>
              </a:lnSpc>
              <a:spcAft>
                <a:spcPts val="1000"/>
              </a:spcAft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dirty="0" smtClean="0"/>
              <a:t>FACTURACIÓN </a:t>
            </a:r>
            <a:r>
              <a:rPr lang="es-ES" dirty="0"/>
              <a:t>Y RECAUDACIÓN</a:t>
            </a:r>
            <a:endParaRPr lang="es-EC" dirty="0"/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400"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b="1">
              <a:solidFill>
                <a:srgbClr val="32266B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DF815AEC-621C-3C35-C959-D6288B1D00D0}"/>
              </a:ext>
            </a:extLst>
          </p:cNvPr>
          <p:cNvSpPr txBox="1"/>
          <p:nvPr/>
        </p:nvSpPr>
        <p:spPr>
          <a:xfrm>
            <a:off x="725058" y="784266"/>
            <a:ext cx="10741884" cy="1206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1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Los montos de facturación y recaudación corresponden a los rubros energéticos incluyendo los subsidios otorgados por el Estado y que son considerados en el saldo mensual de cada cliente. Para octubre 2024 se alcanza un porcentaje de recaudación mensual de 102.56%, obteniéndose como porcentaje de recaudación móvil anual de 100.09 %.</a:t>
            </a:r>
            <a:endParaRPr lang="es-EC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069742"/>
              </p:ext>
            </p:extLst>
          </p:nvPr>
        </p:nvGraphicFramePr>
        <p:xfrm>
          <a:off x="1797628" y="1905000"/>
          <a:ext cx="8198426" cy="40178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98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04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53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45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104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8461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231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97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Mes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Facturación mensual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(US$)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Recaudación mensual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(US$)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Recaudación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mensual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(%)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Facturación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año móvil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(US$)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Recaudación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año móvil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(US$)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000" kern="100" dirty="0">
                          <a:effectLst/>
                        </a:rPr>
                        <a:t>Recaudación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anual</a:t>
                      </a:r>
                      <a:br>
                        <a:rPr lang="es-EC" sz="1000" kern="100" dirty="0">
                          <a:effectLst/>
                        </a:rPr>
                      </a:br>
                      <a:r>
                        <a:rPr lang="es-EC" sz="1000" kern="100" dirty="0">
                          <a:effectLst/>
                        </a:rPr>
                        <a:t>(%)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nov-23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$ 8,003,430.48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$ 7,812,351.42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97.61%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$ 7,303,760.83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$ 7,323,916.62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100.28%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dic-23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$ 7,422,931.51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$ 7,639,521.16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102.92%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$ 7,334,356.23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$ 7,359,423.45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100.34%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ene-24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$ 6,941,795.75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$ 6,871,361.39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98.99%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$ 7,307,729.58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$ 7,344,251.53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100.50%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feb-24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$ 7,986,576.38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$ 7,971,951.04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99.82%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$ 7,395,268.45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$ 7,437,654.20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100.57%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mar-24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$ 7,190,037.83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$ 7,102,759.38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98.79%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$ 7,407,182.37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$ 7,412,818.08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100.08%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abr-24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$ 7,896,032.26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$ 8,073,188.01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102.24%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$ 7,531,921.13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$ 7,560,721.12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100.38%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$ 7,433,172.67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$ 7,266,554.61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97.76%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$ 7,589,143.85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$ 7,571,069.20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99.76%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$ 6,655,762.39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$ 7,033,878.59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105.68%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$ 7,510,514.74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$ 7,544,321.24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100.45%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$ 7,548,136.77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$ 7,503,234.64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99.41%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$ 7,498,173.83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$ 7,534,523.44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100.48%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ago-24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$ 8,362,458.10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$ 8,077,704.28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96.59%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$ 7,569,106.95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$ 7,571,196.12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100.03%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sep-24</a:t>
                      </a:r>
                      <a:endParaRPr lang="es-EC" sz="10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$ 7,824,387.40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$ 7,800,909.76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99.70%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$ 7,567,469.20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$ 7,565,752.42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99.98%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6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oct-24</a:t>
                      </a:r>
                      <a:endParaRPr lang="es-EC" sz="10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$ 7,493,544.83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$ 7,685,612.22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102.56%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$ 7,563,188.86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$ 7,569,918.88</a:t>
                      </a:r>
                      <a:endParaRPr lang="es-EC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100.09%</a:t>
                      </a:r>
                      <a:endParaRPr lang="es-EC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81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245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725057" y="231150"/>
            <a:ext cx="11272210" cy="662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49580" indent="-449580" algn="just">
              <a:lnSpc>
                <a:spcPct val="115000"/>
              </a:lnSpc>
              <a:spcAft>
                <a:spcPts val="1000"/>
              </a:spcAft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sz="2500" dirty="0" smtClean="0"/>
              <a:t>COMPRA </a:t>
            </a:r>
            <a:r>
              <a:rPr lang="es-ES" sz="2500" dirty="0"/>
              <a:t>DE ENERGÍA SISTEMA NACIONAL INTERCONECTADO, SNI</a:t>
            </a:r>
            <a:endParaRPr lang="es-EC" sz="2500" dirty="0"/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400"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b="1">
              <a:solidFill>
                <a:srgbClr val="32266B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FB1361E2-FEB1-639B-A3D1-5F2C6FE0E385}"/>
              </a:ext>
            </a:extLst>
          </p:cNvPr>
          <p:cNvSpPr txBox="1"/>
          <p:nvPr/>
        </p:nvSpPr>
        <p:spPr>
          <a:xfrm>
            <a:off x="1001839" y="818605"/>
            <a:ext cx="10332812" cy="70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ES" sz="1800" dirty="0"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precio medio de compra de energía en noviembre de 2024 es de 93.24 </a:t>
            </a:r>
            <a:r>
              <a:rPr lang="es-EC" sz="1800" kern="100" dirty="0"/>
              <a:t>US$</a:t>
            </a:r>
            <a:r>
              <a:rPr lang="es-ES" sz="1800" dirty="0"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s-ES" sz="1800" dirty="0" err="1"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MWh</a:t>
            </a:r>
            <a:r>
              <a:rPr lang="es-ES" sz="1800" dirty="0"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 las transacciones comerciales del Sector Eléctrico Ecuatoriano.</a:t>
            </a:r>
            <a:endParaRPr lang="es-EC" sz="1800" dirty="0"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17376369-B872-AA5C-3021-5A9546838C05}"/>
              </a:ext>
            </a:extLst>
          </p:cNvPr>
          <p:cNvSpPr txBox="1"/>
          <p:nvPr/>
        </p:nvSpPr>
        <p:spPr>
          <a:xfrm>
            <a:off x="3092675" y="5425463"/>
            <a:ext cx="60066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i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Transacciones </a:t>
            </a:r>
            <a:r>
              <a:rPr lang="es-ES" i="1" dirty="0">
                <a:latin typeface="Arial" panose="020B0604020202020204" pitchFamily="34" charset="0"/>
                <a:ea typeface="Times New Roman" panose="02020603050405020304" pitchFamily="18" charset="0"/>
              </a:rPr>
              <a:t>en el SNI</a:t>
            </a:r>
            <a:endParaRPr lang="es-EC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xmlns="" id="{FA5DBAFC-E390-5A12-94A4-0E6ECEB475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85733" y="1601956"/>
          <a:ext cx="5365023" cy="37490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3024">
                  <a:extLst>
                    <a:ext uri="{9D8B030D-6E8A-4147-A177-3AD203B41FA5}">
                      <a16:colId xmlns:a16="http://schemas.microsoft.com/office/drawing/2014/main" xmlns="" val="427332607"/>
                    </a:ext>
                  </a:extLst>
                </a:gridCol>
                <a:gridCol w="913024">
                  <a:extLst>
                    <a:ext uri="{9D8B030D-6E8A-4147-A177-3AD203B41FA5}">
                      <a16:colId xmlns:a16="http://schemas.microsoft.com/office/drawing/2014/main" xmlns="" val="3100930422"/>
                    </a:ext>
                  </a:extLst>
                </a:gridCol>
                <a:gridCol w="1171867">
                  <a:extLst>
                    <a:ext uri="{9D8B030D-6E8A-4147-A177-3AD203B41FA5}">
                      <a16:colId xmlns:a16="http://schemas.microsoft.com/office/drawing/2014/main" xmlns="" val="490087544"/>
                    </a:ext>
                  </a:extLst>
                </a:gridCol>
                <a:gridCol w="1119937">
                  <a:extLst>
                    <a:ext uri="{9D8B030D-6E8A-4147-A177-3AD203B41FA5}">
                      <a16:colId xmlns:a16="http://schemas.microsoft.com/office/drawing/2014/main" xmlns="" val="4290335243"/>
                    </a:ext>
                  </a:extLst>
                </a:gridCol>
                <a:gridCol w="1247171">
                  <a:extLst>
                    <a:ext uri="{9D8B030D-6E8A-4147-A177-3AD203B41FA5}">
                      <a16:colId xmlns:a16="http://schemas.microsoft.com/office/drawing/2014/main" xmlns="" val="1770372850"/>
                    </a:ext>
                  </a:extLst>
                </a:gridCol>
              </a:tblGrid>
              <a:tr h="10420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Mes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Demanda Máxima (MW)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Energía comprada (MWh)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C" sz="1200" b="1" i="0" u="none" strike="noStrike" kern="100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Factura   (miles </a:t>
                      </a:r>
                      <a:r>
                        <a:rPr lang="es-ES" sz="1200" dirty="0"/>
                        <a:t>US$</a:t>
                      </a:r>
                      <a:r>
                        <a:rPr lang="es-EC" sz="1200" b="1" i="0" u="none" strike="noStrike" kern="100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C" sz="1200" kern="100" dirty="0">
                          <a:effectLst/>
                        </a:rPr>
                        <a:t>Precio medio compra energía (US$ / MWh)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81725840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ene-24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173.59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106,444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5,152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48.40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52282139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feb-24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174.33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92,829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3,961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42.67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45941170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mar-24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177.93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106,009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5,890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55.56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63624457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abr-24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177.72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96,240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4,797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49.85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392001152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may-24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172.34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97,278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4,368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44.91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264984490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jun-24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177.55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100,626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4,150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41.24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00282583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jul-24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177.76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108,856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5,044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46.33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375223325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ago-24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180.11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105,057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7,086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67.45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53382880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sep-24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183.26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99,935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8,796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88.02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39438965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oct-24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144.18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56,272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3,853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68.48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017886341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nov-24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123.28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48,445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>
                          <a:effectLst/>
                        </a:rPr>
                        <a:t>4,517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kern="100" dirty="0">
                          <a:effectLst/>
                        </a:rPr>
                        <a:t>93.24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586077045"/>
                  </a:ext>
                </a:extLst>
              </a:tr>
              <a:tr h="225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kern="100">
                          <a:effectLst/>
                        </a:rPr>
                        <a:t>TOTAL</a:t>
                      </a:r>
                      <a:endParaRPr lang="es-EC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kern="100">
                          <a:effectLst/>
                        </a:rPr>
                        <a:t>183.26</a:t>
                      </a:r>
                      <a:endParaRPr lang="es-EC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kern="100">
                          <a:effectLst/>
                        </a:rPr>
                        <a:t>1,017,990</a:t>
                      </a:r>
                      <a:endParaRPr lang="es-EC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kern="100">
                          <a:effectLst/>
                        </a:rPr>
                        <a:t>57,614</a:t>
                      </a:r>
                      <a:endParaRPr lang="es-EC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kern="100" dirty="0">
                          <a:effectLst/>
                        </a:rPr>
                        <a:t>56.60</a:t>
                      </a:r>
                      <a:endParaRPr lang="es-EC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52877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42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1733926"/>
            <a:ext cx="12192000" cy="28007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8800" b="1" dirty="0" smtClean="0">
                <a:solidFill>
                  <a:schemeClr val="bg1"/>
                </a:solidFill>
              </a:rPr>
              <a:t>EFICIENCIA ENERGÉTICA</a:t>
            </a:r>
            <a:endParaRPr lang="es-EC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787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62445" y="426028"/>
            <a:ext cx="10827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La Empresa Eléctrica Regional del Sur en cumplimiento del Plan de Eficiencia Energética ha desarrollado las siguientes estrategias:</a:t>
            </a:r>
            <a:endParaRPr lang="es-EC" sz="1600" dirty="0"/>
          </a:p>
        </p:txBody>
      </p:sp>
      <p:sp>
        <p:nvSpPr>
          <p:cNvPr id="6" name="Rectángulo 5"/>
          <p:cNvSpPr/>
          <p:nvPr/>
        </p:nvSpPr>
        <p:spPr>
          <a:xfrm>
            <a:off x="637307" y="1270577"/>
            <a:ext cx="107407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b="1" dirty="0">
                <a:latin typeface="+mj-lt"/>
              </a:rPr>
              <a:t>Capacitaciones sobre buenas prácticas y tecnologías existentes en </a:t>
            </a:r>
            <a:r>
              <a:rPr lang="es-MX" sz="1600" b="1" dirty="0" smtClean="0">
                <a:latin typeface="+mj-lt"/>
              </a:rPr>
              <a:t>instituciones públicas y/o educativas </a:t>
            </a:r>
            <a:endParaRPr lang="es-MX" b="1" dirty="0" smtClean="0">
              <a:latin typeface="Aptos"/>
            </a:endParaRPr>
          </a:p>
          <a:p>
            <a:pPr algn="just"/>
            <a:endParaRPr lang="es-MX" b="1" dirty="0" smtClean="0">
              <a:latin typeface="Aptos"/>
            </a:endParaRPr>
          </a:p>
          <a:p>
            <a:pPr algn="just"/>
            <a:r>
              <a:rPr lang="es-MX" dirty="0" smtClean="0">
                <a:latin typeface="Aptos"/>
              </a:rPr>
              <a:t>Se han desarrollado conferencias a funcionarios de instituciones públicas como GADs, estudiantes de instituciones educativas y clientes del sector residencial, el número de beneficiarios de las conferencias han sido 500 personas </a:t>
            </a:r>
            <a:endParaRPr lang="es-MX" b="1" dirty="0" smtClean="0">
              <a:latin typeface="Aptos"/>
            </a:endParaRPr>
          </a:p>
          <a:p>
            <a:pPr algn="just"/>
            <a:r>
              <a:rPr lang="es-MX" b="1" dirty="0" smtClean="0">
                <a:latin typeface="Aptos"/>
              </a:rPr>
              <a:t> </a:t>
            </a:r>
            <a:endParaRPr lang="es-EC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00" y="2384841"/>
            <a:ext cx="3646976" cy="199032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4283" y="2361610"/>
            <a:ext cx="3801028" cy="203352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555" y="2342280"/>
            <a:ext cx="3522387" cy="205285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34" y="4504585"/>
            <a:ext cx="3671060" cy="184087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4283" y="4504585"/>
            <a:ext cx="3768643" cy="184087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983" y="4504585"/>
            <a:ext cx="3458960" cy="193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2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969817" y="351453"/>
            <a:ext cx="105848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b="1" dirty="0">
                <a:latin typeface="+mj-lt"/>
              </a:rPr>
              <a:t>Capacitaciones a funcionarios de la institución en temas de eficiencia energética</a:t>
            </a:r>
            <a:r>
              <a:rPr lang="es-MX" b="1" dirty="0" smtClean="0">
                <a:latin typeface="Aptos"/>
              </a:rPr>
              <a:t>.</a:t>
            </a:r>
          </a:p>
          <a:p>
            <a:endParaRPr lang="es-MX" b="1" dirty="0">
              <a:latin typeface="Aptos"/>
            </a:endParaRPr>
          </a:p>
          <a:p>
            <a:pPr algn="just"/>
            <a:r>
              <a:rPr lang="es-MX" dirty="0" smtClean="0">
                <a:latin typeface="+mj-lt"/>
              </a:rPr>
              <a:t>Se ha cumplido con varios eventos de capacitación al personal de la EERSSA, sobre conducción eficiente y eficiencia energética en el sector residencial, así como talleres virtuales con personal de las agencias para informarles sobre el usos eficiente de la energía y emitirles consejos de ahorro energético en las oficinas como en sus hogares</a:t>
            </a:r>
            <a:r>
              <a:rPr lang="es-MX" b="1" dirty="0" smtClean="0">
                <a:latin typeface="Aptos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latin typeface="Aptos"/>
            </a:endParaRPr>
          </a:p>
          <a:p>
            <a:r>
              <a:rPr lang="es-MX" b="1" dirty="0" smtClean="0">
                <a:latin typeface="Aptos"/>
              </a:rPr>
              <a:t> </a:t>
            </a:r>
            <a:endParaRPr lang="es-EC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6" y="1604846"/>
            <a:ext cx="5162185" cy="3871639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943100" y="5476486"/>
            <a:ext cx="464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Curso conducción eficiente </a:t>
            </a:r>
            <a:endParaRPr lang="es-EC" dirty="0"/>
          </a:p>
        </p:txBody>
      </p:sp>
      <p:pic>
        <p:nvPicPr>
          <p:cNvPr id="7" name="Imagen 6"/>
          <p:cNvPicPr/>
          <p:nvPr/>
        </p:nvPicPr>
        <p:blipFill rotWithShape="1">
          <a:blip r:embed="rId5"/>
          <a:srcRect b="6531"/>
          <a:stretch/>
        </p:blipFill>
        <p:spPr>
          <a:xfrm>
            <a:off x="6518885" y="1604846"/>
            <a:ext cx="5420270" cy="371774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7561120" y="5458153"/>
            <a:ext cx="464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Taller virtual personal de las Agencias 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94931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928955" y="365658"/>
            <a:ext cx="5492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b="1" dirty="0"/>
              <a:t>Difusión de contenidos sobre eficiencia energética </a:t>
            </a:r>
            <a:endParaRPr lang="es-EC" sz="1600" b="1" dirty="0"/>
          </a:p>
        </p:txBody>
      </p:sp>
      <p:sp>
        <p:nvSpPr>
          <p:cNvPr id="3" name="Rectángulo 2"/>
          <p:cNvSpPr/>
          <p:nvPr/>
        </p:nvSpPr>
        <p:spPr>
          <a:xfrm>
            <a:off x="564856" y="853992"/>
            <a:ext cx="11166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latin typeface="+mj-lt"/>
              </a:rPr>
              <a:t>A través del correo institucional y </a:t>
            </a:r>
            <a:r>
              <a:rPr lang="es-MX" dirty="0" smtClean="0">
                <a:latin typeface="+mj-lt"/>
              </a:rPr>
              <a:t>redes </a:t>
            </a:r>
            <a:r>
              <a:rPr lang="es-MX" dirty="0">
                <a:latin typeface="+mj-lt"/>
              </a:rPr>
              <a:t>sociales oficiales </a:t>
            </a:r>
            <a:r>
              <a:rPr lang="es-MX" dirty="0" smtClean="0">
                <a:latin typeface="+mj-lt"/>
              </a:rPr>
              <a:t>(Facebook</a:t>
            </a:r>
            <a:r>
              <a:rPr lang="es-MX" dirty="0">
                <a:latin typeface="+mj-lt"/>
              </a:rPr>
              <a:t>, X (Twitter), Instagram, </a:t>
            </a:r>
            <a:r>
              <a:rPr lang="es-MX" dirty="0" smtClean="0">
                <a:latin typeface="+mj-lt"/>
              </a:rPr>
              <a:t>WhatsApp),se pública </a:t>
            </a:r>
            <a:r>
              <a:rPr lang="es-MX" dirty="0">
                <a:latin typeface="+mj-lt"/>
              </a:rPr>
              <a:t>consejos </a:t>
            </a:r>
            <a:r>
              <a:rPr lang="es-MX" dirty="0" smtClean="0">
                <a:latin typeface="+mj-lt"/>
              </a:rPr>
              <a:t> </a:t>
            </a:r>
            <a:r>
              <a:rPr lang="es-MX" dirty="0">
                <a:latin typeface="+mj-lt"/>
              </a:rPr>
              <a:t>enfocados a Eficiencia </a:t>
            </a:r>
            <a:r>
              <a:rPr lang="es-MX" dirty="0" smtClean="0">
                <a:latin typeface="+mj-lt"/>
              </a:rPr>
              <a:t>Energética. Difundiendo buenas </a:t>
            </a:r>
            <a:r>
              <a:rPr lang="es-MX" dirty="0">
                <a:latin typeface="+mj-lt"/>
              </a:rPr>
              <a:t>prácticas aplicadas a reducir el consumo de energía </a:t>
            </a:r>
            <a:r>
              <a:rPr lang="es-MX" dirty="0" smtClean="0">
                <a:latin typeface="+mj-lt"/>
              </a:rPr>
              <a:t>eléctrica.</a:t>
            </a:r>
            <a:endParaRPr lang="es-EC" dirty="0">
              <a:latin typeface="+mj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687" y="1708668"/>
            <a:ext cx="2950719" cy="392971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630" y="1762012"/>
            <a:ext cx="2789414" cy="393633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110" y="1821610"/>
            <a:ext cx="3054474" cy="381026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0493" y="1821610"/>
            <a:ext cx="3123427" cy="38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928955" y="365658"/>
            <a:ext cx="62295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b="1" dirty="0"/>
              <a:t>Gestión de energía en las instalaciones </a:t>
            </a:r>
            <a:r>
              <a:rPr lang="es-MX" sz="1600" b="1" dirty="0" smtClean="0"/>
              <a:t>del edificio matriz </a:t>
            </a:r>
            <a:endParaRPr lang="es-EC" sz="1600" b="1" dirty="0"/>
          </a:p>
        </p:txBody>
      </p:sp>
      <p:sp>
        <p:nvSpPr>
          <p:cNvPr id="8" name="Rectángulo 7"/>
          <p:cNvSpPr/>
          <p:nvPr/>
        </p:nvSpPr>
        <p:spPr>
          <a:xfrm>
            <a:off x="245918" y="1029905"/>
            <a:ext cx="117001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dirty="0">
                <a:latin typeface="+mj-lt"/>
              </a:rPr>
              <a:t>Certificación del sistema de gestión de energía bajo norma ISO 50001. </a:t>
            </a:r>
            <a:endParaRPr lang="es-MX" sz="2000" dirty="0" smtClean="0">
              <a:latin typeface="+mj-lt"/>
            </a:endParaRPr>
          </a:p>
          <a:p>
            <a:pPr algn="just"/>
            <a:endParaRPr lang="es-MX" sz="2000" dirty="0">
              <a:latin typeface="+mj-lt"/>
            </a:endParaRPr>
          </a:p>
          <a:p>
            <a:pPr algn="just"/>
            <a:r>
              <a:rPr lang="es-MX" sz="2000" dirty="0" smtClean="0">
                <a:latin typeface="+mj-lt"/>
              </a:rPr>
              <a:t>Se contrato una consultoría para el “DISEÑO </a:t>
            </a:r>
            <a:r>
              <a:rPr lang="es-MX" sz="2000" dirty="0">
                <a:latin typeface="+mj-lt"/>
              </a:rPr>
              <a:t>Y ASESORÍA PARA LA IMPLEMENTACIÓN DEL SISTEMA INTEGRADO DE GESTIÓN BAJO LOS REQUISITOS ESTABLECIDOS EN LAS NORMAS INTERNACIONALES ISO 9001:2015 SISTEMA DE GESTIÓN DE LA CALIDAD, ISO 50001:2018 SISTEMA DE GESTIÓN DE ENERGÍA, EN EL EDIFICIO MATRIZ DE LA EMPRESA ELÉCTRICA REGIONAL SUR S.A. (EERSSA</a:t>
            </a:r>
            <a:r>
              <a:rPr lang="es-MX" sz="2000" dirty="0" smtClean="0">
                <a:latin typeface="+mj-lt"/>
              </a:rPr>
              <a:t>)”. </a:t>
            </a:r>
          </a:p>
          <a:p>
            <a:pPr algn="just"/>
            <a:r>
              <a:rPr lang="es-MX" sz="2000" dirty="0" smtClean="0">
                <a:latin typeface="+mj-lt"/>
              </a:rPr>
              <a:t>En Junio de 2025 se contratará la </a:t>
            </a:r>
            <a:r>
              <a:rPr lang="es-MX" sz="2000" dirty="0" smtClean="0"/>
              <a:t>certificación </a:t>
            </a:r>
            <a:r>
              <a:rPr lang="es-MX" sz="2000" dirty="0"/>
              <a:t>en Norma ISO 50001 </a:t>
            </a:r>
            <a:r>
              <a:rPr lang="es-MX" sz="2000" dirty="0" smtClean="0"/>
              <a:t>del sistema de gestión </a:t>
            </a:r>
            <a:endParaRPr lang="es-EC" sz="2000" dirty="0"/>
          </a:p>
          <a:p>
            <a:pPr algn="just"/>
            <a:r>
              <a:rPr lang="es-MX" sz="2000" dirty="0" smtClean="0">
                <a:latin typeface="+mj-lt"/>
              </a:rPr>
              <a:t> </a:t>
            </a:r>
            <a:endParaRPr lang="es-MX" sz="2000" dirty="0">
              <a:latin typeface="+mj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156" y="4311158"/>
            <a:ext cx="3867916" cy="119739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691" y="4311158"/>
            <a:ext cx="30384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/>
          <p:nvPr/>
        </p:nvSpPr>
        <p:spPr>
          <a:xfrm>
            <a:off x="725058" y="231150"/>
            <a:ext cx="636154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dirty="0" smtClean="0"/>
              <a:t>ÁREA DE SERVICIO</a:t>
            </a:r>
            <a:endParaRPr lang="es-EC" dirty="0"/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95" y="837978"/>
            <a:ext cx="6013205" cy="5000442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6485984" y="837978"/>
            <a:ext cx="52744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400" dirty="0"/>
              <a:t>El área geográfica de servicio de la EERSSA tiene una extensión de 22.787,55 km</a:t>
            </a:r>
            <a:r>
              <a:rPr lang="es-ES_tradnl" sz="2400" baseline="30000" dirty="0"/>
              <a:t>2</a:t>
            </a:r>
            <a:r>
              <a:rPr lang="es-ES_tradnl" sz="2400" dirty="0"/>
              <a:t>, y está constituido por las provincias de Loja, Zamora Chinchipe y el cantón Gualaquiza en la provincia de Morona Santiago.</a:t>
            </a:r>
            <a:endParaRPr lang="es-EC" sz="2400" dirty="0"/>
          </a:p>
          <a:p>
            <a:pPr marL="0" indent="0" algn="just">
              <a:buNone/>
            </a:pPr>
            <a:endParaRPr lang="es-EC" sz="2400" dirty="0"/>
          </a:p>
        </p:txBody>
      </p:sp>
      <p:sp>
        <p:nvSpPr>
          <p:cNvPr id="10" name="9 Rectángulo"/>
          <p:cNvSpPr/>
          <p:nvPr/>
        </p:nvSpPr>
        <p:spPr>
          <a:xfrm>
            <a:off x="6692272" y="3696577"/>
            <a:ext cx="471866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AR" sz="2400" b="1" dirty="0">
                <a:solidFill>
                  <a:srgbClr val="2B4391"/>
                </a:solidFill>
                <a:latin typeface="Arial" pitchFamily="34" charset="0"/>
                <a:cs typeface="Arial" pitchFamily="34" charset="0"/>
              </a:rPr>
              <a:t>Total clientes = </a:t>
            </a:r>
            <a:r>
              <a:rPr lang="es-AR" sz="2400" b="1" dirty="0" smtClean="0">
                <a:solidFill>
                  <a:srgbClr val="2B4391"/>
                </a:solidFill>
                <a:latin typeface="Arial" pitchFamily="34" charset="0"/>
                <a:cs typeface="Arial" pitchFamily="34" charset="0"/>
              </a:rPr>
              <a:t>234.440</a:t>
            </a:r>
            <a:endParaRPr lang="es-AR" sz="2400" b="1" dirty="0">
              <a:solidFill>
                <a:srgbClr val="2B439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9 Rectángulo"/>
          <p:cNvSpPr/>
          <p:nvPr/>
        </p:nvSpPr>
        <p:spPr>
          <a:xfrm>
            <a:off x="6692272" y="4967106"/>
            <a:ext cx="471866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AR" sz="2400" b="1" dirty="0">
                <a:solidFill>
                  <a:srgbClr val="2B4391"/>
                </a:solidFill>
                <a:latin typeface="Arial" pitchFamily="34" charset="0"/>
                <a:cs typeface="Arial" pitchFamily="34" charset="0"/>
              </a:rPr>
              <a:t>Cobertura eléctrica = 98,54%  </a:t>
            </a:r>
          </a:p>
        </p:txBody>
      </p:sp>
    </p:spTree>
    <p:extLst>
      <p:ext uri="{BB962C8B-B14F-4D97-AF65-F5344CB8AC3E}">
        <p14:creationId xmlns:p14="http://schemas.microsoft.com/office/powerpoint/2010/main" val="103704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928955" y="365658"/>
            <a:ext cx="23695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600" b="1" dirty="0"/>
              <a:t>Movilidad eléctrica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50513" y="988174"/>
            <a:ext cx="117198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 smtClean="0">
                <a:latin typeface="+mn-lt"/>
              </a:rPr>
              <a:t>En la actualidad la EERSSA dispone de cinco vehículos eléctricos </a:t>
            </a:r>
            <a:endParaRPr lang="es-EC" dirty="0">
              <a:latin typeface="+mn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92"/>
          <a:stretch/>
        </p:blipFill>
        <p:spPr>
          <a:xfrm>
            <a:off x="3794627" y="2398427"/>
            <a:ext cx="7950098" cy="2851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/>
          <a:stretch/>
        </p:blipFill>
        <p:spPr>
          <a:xfrm>
            <a:off x="250513" y="2608680"/>
            <a:ext cx="3345138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5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1621373"/>
            <a:ext cx="12192000" cy="415498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8800" b="1" dirty="0" smtClean="0">
                <a:solidFill>
                  <a:schemeClr val="bg1"/>
                </a:solidFill>
              </a:rPr>
              <a:t>PLAN DE ACCIÓN</a:t>
            </a:r>
          </a:p>
          <a:p>
            <a:pPr algn="ctr"/>
            <a:r>
              <a:rPr lang="es-MX" sz="8800" b="1" dirty="0" smtClean="0">
                <a:solidFill>
                  <a:schemeClr val="bg1"/>
                </a:solidFill>
              </a:rPr>
              <a:t>2025</a:t>
            </a:r>
          </a:p>
          <a:p>
            <a:pPr algn="ctr"/>
            <a:r>
              <a:rPr lang="es-MX" sz="8800" b="1" dirty="0" smtClean="0">
                <a:solidFill>
                  <a:schemeClr val="bg1"/>
                </a:solidFill>
              </a:rPr>
              <a:t>2026-2028</a:t>
            </a:r>
          </a:p>
        </p:txBody>
      </p:sp>
    </p:spTree>
    <p:extLst>
      <p:ext uri="{BB962C8B-B14F-4D97-AF65-F5344CB8AC3E}">
        <p14:creationId xmlns:p14="http://schemas.microsoft.com/office/powerpoint/2010/main" val="164242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184907"/>
            <a:ext cx="1077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Gestión Administrativa 2025:</a:t>
            </a:r>
            <a:endParaRPr lang="es-MX" sz="24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843564" y="184907"/>
            <a:ext cx="10602205" cy="5551939"/>
            <a:chOff x="843564" y="184907"/>
            <a:chExt cx="10602205" cy="5551939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2396306297"/>
                </p:ext>
              </p:extLst>
            </p:nvPr>
          </p:nvGraphicFramePr>
          <p:xfrm>
            <a:off x="1282544" y="296205"/>
            <a:ext cx="10163225" cy="54406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5" t="18828" r="32312" b="27587"/>
            <a:stretch/>
          </p:blipFill>
          <p:spPr>
            <a:xfrm>
              <a:off x="843564" y="3125855"/>
              <a:ext cx="1677860" cy="824948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5184" y="3264916"/>
              <a:ext cx="2621860" cy="13717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6" name="Picture 2" descr="Gestión de riesgos - definición, significado, proceso y ejemplos - Glosario  - Plataforma educativa Lectera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6465" y="1385702"/>
              <a:ext cx="2166592" cy="122004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8520" y="184907"/>
              <a:ext cx="1865376" cy="932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23992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230164"/>
            <a:ext cx="1077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Gestión Administrativa 2026-2028:</a:t>
            </a:r>
            <a:endParaRPr lang="es-MX" sz="24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759850" y="688698"/>
            <a:ext cx="10888547" cy="5442635"/>
            <a:chOff x="889322" y="269767"/>
            <a:chExt cx="10888547" cy="5442635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3194982260"/>
                </p:ext>
              </p:extLst>
            </p:nvPr>
          </p:nvGraphicFramePr>
          <p:xfrm>
            <a:off x="889322" y="293735"/>
            <a:ext cx="10888547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6191" y="3003068"/>
              <a:ext cx="1010479" cy="1010479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4874" y="1441234"/>
              <a:ext cx="1760882" cy="11739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9716" y="552214"/>
              <a:ext cx="1383183" cy="1383183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2867" y="269767"/>
              <a:ext cx="1432099" cy="9740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318555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184907"/>
            <a:ext cx="107753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Generación</a:t>
            </a:r>
            <a:endParaRPr lang="es-MX" sz="2400" b="1" dirty="0"/>
          </a:p>
          <a:p>
            <a:pPr algn="just"/>
            <a:r>
              <a:rPr lang="es-MX" sz="2400" dirty="0"/>
              <a:t>R</a:t>
            </a:r>
            <a:r>
              <a:rPr lang="es-MX" sz="2400" dirty="0" smtClean="0"/>
              <a:t>ecuperar la central térmica Catamayo (20MW)</a:t>
            </a:r>
            <a:r>
              <a:rPr lang="es-MX" sz="2400" b="1" dirty="0" smtClean="0"/>
              <a:t> </a:t>
            </a:r>
          </a:p>
          <a:p>
            <a:pPr algn="just"/>
            <a:r>
              <a:rPr lang="es-MX" sz="2400" dirty="0" smtClean="0"/>
              <a:t>Además se ha planificado realizar una inversión de USD </a:t>
            </a:r>
            <a:r>
              <a:rPr lang="es-EC" sz="2400" dirty="0"/>
              <a:t>935.679,03 </a:t>
            </a:r>
            <a:r>
              <a:rPr lang="es-EC" sz="2400" dirty="0" smtClean="0"/>
              <a:t>en proyecto de mejoras y adecuaciones para mantener la operación y modernización de las centrales existentes: </a:t>
            </a:r>
            <a:endParaRPr lang="es-MX" sz="2400" dirty="0" smtClean="0"/>
          </a:p>
          <a:p>
            <a:endParaRPr lang="es-MX" sz="2400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t="-27" b="1"/>
          <a:stretch/>
        </p:blipFill>
        <p:spPr>
          <a:xfrm>
            <a:off x="759850" y="2351609"/>
            <a:ext cx="6601486" cy="336079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2"/>
          <a:stretch/>
        </p:blipFill>
        <p:spPr>
          <a:xfrm>
            <a:off x="7645080" y="2493231"/>
            <a:ext cx="4183222" cy="2432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35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184907"/>
            <a:ext cx="10775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Subtransmisión</a:t>
            </a:r>
          </a:p>
          <a:p>
            <a:r>
              <a:rPr lang="es-MX" sz="2400" dirty="0" smtClean="0"/>
              <a:t>Con la finalidad de fortalecer el sistema de subtransmisión de la EERSSA, se tiene planificado ejecutar obras por </a:t>
            </a:r>
            <a:r>
              <a:rPr lang="es-MX" sz="2400" dirty="0"/>
              <a:t>un monto de </a:t>
            </a:r>
            <a:r>
              <a:rPr lang="es-MX" sz="2400" dirty="0" smtClean="0"/>
              <a:t>11 MILLONES USD (nuevo + arrastre); entre los proyectos más relevantes están: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940" y="2569975"/>
            <a:ext cx="4378660" cy="244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849" y="1939474"/>
            <a:ext cx="6543169" cy="419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3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184907"/>
            <a:ext cx="10775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Distribución </a:t>
            </a:r>
          </a:p>
          <a:p>
            <a:pPr algn="just"/>
            <a:r>
              <a:rPr lang="es-MX" sz="2400" dirty="0" smtClean="0"/>
              <a:t>Para cumplir con los índices de calidad del producto y servicio técnico, se ejecutarán proyectos por un monto de UDS </a:t>
            </a:r>
            <a:r>
              <a:rPr lang="es-EC" sz="2400" dirty="0" smtClean="0"/>
              <a:t>19.803.305,09, entre los principales proyectos están: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759850" y="1779928"/>
            <a:ext cx="84755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Repotenciación y Reconfiguración de alimentadores en el área de servicio con énfasis en aquellos alimentadores que incumplen los índices de calidad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Colocación de reguladores de voltaje, para mejorar perfiles de voltaje en el área de servicio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Realizar mantenimientos preventivos de redes con drones que utilizan cámaras termografías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Equipar y crear una nueva cuadrilla de línea energizada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Implementación de reconectadores trifásicos y monofásicos en alimentadores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7852" r="14593" b="27704"/>
          <a:stretch/>
        </p:blipFill>
        <p:spPr>
          <a:xfrm>
            <a:off x="9235440" y="2255520"/>
            <a:ext cx="2828544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3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299206"/>
            <a:ext cx="10775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Comercialización </a:t>
            </a:r>
          </a:p>
          <a:p>
            <a:endParaRPr lang="es-MX" sz="2400" b="1" dirty="0" smtClean="0"/>
          </a:p>
          <a:p>
            <a:pPr algn="just"/>
            <a:r>
              <a:rPr lang="es-MX" sz="2400" dirty="0" smtClean="0"/>
              <a:t>Para mejorar la  atención al cliente rural se está adquiriendo una oficina móvil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32701" y="1868858"/>
            <a:ext cx="79719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dirty="0" smtClean="0"/>
              <a:t>Para el 2025 </a:t>
            </a:r>
            <a:r>
              <a:rPr lang="es-MX" sz="2400" dirty="0"/>
              <a:t>se invertirá USD </a:t>
            </a:r>
            <a:r>
              <a:rPr lang="es-MX" sz="2400" dirty="0" smtClean="0"/>
              <a:t>3.320.394,96 en los siguientes proyectos:</a:t>
            </a:r>
          </a:p>
          <a:p>
            <a:pPr algn="just"/>
            <a:r>
              <a:rPr lang="es-MX" sz="2400" dirty="0" smtClean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R</a:t>
            </a:r>
            <a:r>
              <a:rPr lang="es-MX" sz="2400" dirty="0" smtClean="0"/>
              <a:t>estitución de acometidas y medidores en el área de servicio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Instalación nuevos servicios año 2025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S</a:t>
            </a:r>
            <a:r>
              <a:rPr lang="es-MX" sz="2400" dirty="0" smtClean="0"/>
              <a:t>istema de medición totalizadores en alimentadores primarios y derivaciones.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E</a:t>
            </a:r>
            <a:r>
              <a:rPr lang="es-MX" sz="2400" dirty="0" smtClean="0"/>
              <a:t>quipos de contrastación para el laboratorio de medidores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4" t="13037" r="17111" b="28000"/>
          <a:stretch/>
        </p:blipFill>
        <p:spPr>
          <a:xfrm>
            <a:off x="8819111" y="2329586"/>
            <a:ext cx="2940733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908191" y="117693"/>
            <a:ext cx="601215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ALUMBRADO PÚBLICO</a:t>
            </a:r>
          </a:p>
          <a:p>
            <a:endParaRPr lang="es-MX" sz="2400" b="1" dirty="0" smtClean="0"/>
          </a:p>
          <a:p>
            <a:r>
              <a:rPr lang="es-MX" sz="2400" dirty="0" smtClean="0"/>
              <a:t>Se  efectuará </a:t>
            </a:r>
            <a:r>
              <a:rPr lang="es-MX" sz="2400" dirty="0"/>
              <a:t>una inversión de USD </a:t>
            </a:r>
            <a:r>
              <a:rPr lang="es-MX" sz="2400" dirty="0" smtClean="0"/>
              <a:t>5.744.850,6 para efectuar proyectos de:</a:t>
            </a:r>
          </a:p>
          <a:p>
            <a:r>
              <a:rPr lang="es-MX" sz="2400" dirty="0" smtClean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Expansión del sistema de Alumbrado Público General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Iluminación de la Av. Ángel </a:t>
            </a:r>
            <a:r>
              <a:rPr lang="es-MX" sz="2400" dirty="0" err="1" smtClean="0"/>
              <a:t>Felicícimo</a:t>
            </a:r>
            <a:r>
              <a:rPr lang="es-MX" sz="2400" dirty="0" smtClean="0"/>
              <a:t> Rojas (1,5 millones)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Iluminación de Escenarios Deportivos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Iluminación de Senderos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Migración del sistema de Alumbrado </a:t>
            </a:r>
            <a:r>
              <a:rPr lang="es-MX" sz="2400" dirty="0"/>
              <a:t>P</a:t>
            </a:r>
            <a:r>
              <a:rPr lang="es-MX" sz="2400" dirty="0" smtClean="0"/>
              <a:t>ublico </a:t>
            </a:r>
            <a:r>
              <a:rPr lang="es-MX" sz="2400" dirty="0"/>
              <a:t>G</a:t>
            </a:r>
            <a:r>
              <a:rPr lang="es-MX" sz="2400" dirty="0" smtClean="0"/>
              <a:t>eneral a tecnología LED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 smtClean="0"/>
              <a:t>Adquirir repuestos para mantenimiento a luminarias de sodio (60.000)</a:t>
            </a:r>
          </a:p>
          <a:p>
            <a:endParaRPr lang="es-MX" sz="2400" b="1" dirty="0" smtClean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0" r="20956" b="15934"/>
          <a:stretch/>
        </p:blipFill>
        <p:spPr>
          <a:xfrm>
            <a:off x="7433806" y="1636402"/>
            <a:ext cx="4063776" cy="3839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183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850" y="299206"/>
            <a:ext cx="107753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Eficiencia Energética</a:t>
            </a:r>
          </a:p>
          <a:p>
            <a:endParaRPr lang="es-MX" sz="2400" b="1" dirty="0"/>
          </a:p>
          <a:p>
            <a:pPr algn="just"/>
            <a:r>
              <a:rPr lang="es-MX" sz="2400" dirty="0" smtClean="0"/>
              <a:t>Cumpliendo</a:t>
            </a:r>
            <a:r>
              <a:rPr lang="es-MX" sz="2400" b="1" dirty="0" smtClean="0"/>
              <a:t> </a:t>
            </a:r>
            <a:r>
              <a:rPr lang="es-MX" sz="2400" dirty="0" smtClean="0"/>
              <a:t>con los acuerdos Ministeriales 003 y 006 en el año 2025 se comprará  4 vehículos eléctricos y 2 estaciones de carga para los vehículos eléctricos que tiene la institución.</a:t>
            </a:r>
          </a:p>
          <a:p>
            <a:pPr algn="just"/>
            <a:endParaRPr lang="es-MX" sz="2400" dirty="0" smtClean="0"/>
          </a:p>
          <a:p>
            <a:pPr algn="just"/>
            <a:r>
              <a:rPr lang="es-MX" sz="2400" dirty="0" smtClean="0"/>
              <a:t>Se continuará con las capacitaciones y las campañas comunicacionales a  funcionarios de instituciones públicas como al personal propio y a la comunidad en general para que realicen un uso racional y eficiente de la energía eléctrica   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4442894" y="3998427"/>
            <a:ext cx="3749040" cy="1873860"/>
            <a:chOff x="3183054" y="4018747"/>
            <a:chExt cx="3749040" cy="1873860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8" r="57199" b="38991"/>
            <a:stretch/>
          </p:blipFill>
          <p:spPr>
            <a:xfrm>
              <a:off x="3183054" y="4384064"/>
              <a:ext cx="1879600" cy="1143227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13" r="8399"/>
            <a:stretch/>
          </p:blipFill>
          <p:spPr>
            <a:xfrm>
              <a:off x="5062654" y="4018747"/>
              <a:ext cx="1869440" cy="18738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345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/>
          <p:nvPr/>
        </p:nvSpPr>
        <p:spPr>
          <a:xfrm>
            <a:off x="725058" y="231150"/>
            <a:ext cx="636154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SzPts val="2000"/>
              <a:buNone/>
              <a:defRPr sz="2800" b="1">
                <a:solidFill>
                  <a:srgbClr val="32266B"/>
                </a:solidFill>
              </a:defRPr>
            </a:lvl1pPr>
          </a:lstStyle>
          <a:p>
            <a:r>
              <a:rPr lang="es-ES" dirty="0" smtClean="0"/>
              <a:t>INFRAESTRUCTURA</a:t>
            </a:r>
            <a:endParaRPr lang="es-EC" dirty="0"/>
          </a:p>
        </p:txBody>
      </p:sp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71" y="893618"/>
            <a:ext cx="6296870" cy="5220298"/>
          </a:xfrm>
          <a:prstGeom prst="rect">
            <a:avLst/>
          </a:prstGeom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234918"/>
              </p:ext>
            </p:extLst>
          </p:nvPr>
        </p:nvGraphicFramePr>
        <p:xfrm>
          <a:off x="6819911" y="536028"/>
          <a:ext cx="5098462" cy="5903040"/>
        </p:xfrm>
        <a:graphic>
          <a:graphicData uri="http://schemas.openxmlformats.org/drawingml/2006/table">
            <a:tbl>
              <a:tblPr/>
              <a:tblGrid>
                <a:gridCol w="2970309"/>
                <a:gridCol w="2128153"/>
              </a:tblGrid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Demanda anual de energía (GWh)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1.017,99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Demanda máxima de Potencia (MW)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183,26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Puntos de Entrega SNT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Líneas de Subtransmisión (km)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542,75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Subestaciones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Alimentadores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80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Líneas de Medio Voltaje (km)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8,914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Transformadores de Distribución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20.908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Redes secundarias (km)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5.926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Acometidas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184.654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Medidores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234.236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49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Luminarias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78.969</a:t>
                      </a:r>
                      <a:endParaRPr lang="es-EC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71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828608" y="155864"/>
            <a:ext cx="7356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PROYECTOS PLANIFICADOS PARA LOS PROXIMOS AÑOS</a:t>
            </a:r>
            <a:endParaRPr lang="es-EC" sz="1600" b="1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982406"/>
              </p:ext>
            </p:extLst>
          </p:nvPr>
        </p:nvGraphicFramePr>
        <p:xfrm>
          <a:off x="1719966" y="494413"/>
          <a:ext cx="8639769" cy="5397231"/>
        </p:xfrm>
        <a:graphic>
          <a:graphicData uri="http://schemas.openxmlformats.org/drawingml/2006/table">
            <a:tbl>
              <a:tblPr/>
              <a:tblGrid>
                <a:gridCol w="5386617"/>
                <a:gridCol w="1195344"/>
                <a:gridCol w="1028904"/>
                <a:gridCol w="1028904"/>
              </a:tblGrid>
              <a:tr h="226458"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2028</a:t>
                      </a:r>
                    </a:p>
                  </a:txBody>
                  <a:tcPr marL="7607" marR="7607" marT="76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RESTITUCIÓN DE  MEDIDORES EN EL ÁREA DE CONCESIÓN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1.129.450,79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1.731.448,06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1.830.472,66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85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ADQUISICIÓN, MONTAJE/INSTALACIÓN E INTEGRACIÓN AL SISTEMA SCADA DE LA EERSSA EQUIPOS DE: RECONEXIÓN AUTOMÁTICA Y/O REGULACIÓN PARA MEJORAR ÍNDICES E INDICADORES EN FUNCIÓN DE LO ESTABLECIDO EN LA REGULACIÓN ARCERNNR 002/20 (CODIFICADA)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305.736,85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293.368,64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PARA EL MEJORAMIENTO DE LA CALIDAD DEL SERVICIO DE ENERGÍA ELÉCTRICA A NIVEL DE DISTRIBUCIÓN AÑO PROVINCIA DE LOJA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2.201.305,33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4.324.235,51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4.076.650,63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PARA EL INCREMENTO DE COBERTURA A NIVEL DE DISTRIBUCIÓN PROVINCIA DE LOJA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789.191,27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1.918.629,37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1.401.128,37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PARA EL INCREMENTO DE COBERTURA A NIVEL DE DISTRIBUCIÓN  PROVINCIA DE ZAMORA CHINCHIPE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1.961.293,02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421.131,87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803.283,48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PARA EL MEJORAMIENTO DE LA CALIDAD DEL SERVICIO DE ENERGÍA ELÉCTRICA A NIVEL DE DISTRIBUCIÓN PROVINCIA DE ZAMORA CHINCHIPE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1.467.536,89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2.882.823,67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2.717.767,09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PARA EL INCREMENTO DE COBERTURA A NIVEL DE DISTRIBUCIÓN   EN CANTÓN GUALAQUIZA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32.611,52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62.591,82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60.394,06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14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ADQUISICIÓN Y MONTAJE DE TRANSFORMADORES TRIFÁSICOS EN ZONAS URBANAS CON RED DE MV TRIFÁSICA Y CARGA CONSOLIDADA PARA EQUILIBRIO DE FASES EN ALIMENTADORES PRIMARIOS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REPOTENCIACIÓN DE REDES MV AÉREAS MONOFÁSICAS Y BIFÁSICAS A TRIFÁSICAS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REPOTENCIACIÓN DE REDES BV AÉREAS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125.000,00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INSTALACIÓN DE NUEVOS SERVICIOS -  PROVINCIA DE LOJA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980.643,60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1.495.626,14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1.440.284,47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DE SISTEMAS DE MEDICIÓN TOTALIZADORES EN ALIMENTADORES PRIMARIOS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152.868,43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215.625,95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RESTITUCIÓN DE MEDIDORES ESPECIALES (PROYECTO AMI)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24.458,95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38.756,19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34.500,15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INSTALACIÓN DE NUEVOS SERVICIOS -  PROVINCIA DE ZAMORA CHINCHIPE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215.832,15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338.337,30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3.924.886,02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5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INSTALACIÓN DE NUEVOS SERVICIOS - CANTÓN GUALAQUIZA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36.293,69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55.872,10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55.302,17</a:t>
                      </a:r>
                    </a:p>
                  </a:txBody>
                  <a:tcPr marL="7607" marR="7607" marT="76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8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828608" y="155864"/>
            <a:ext cx="7356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PROYECTOS PLANIFICADOS PARA LOS PROXIMOS AÑOS</a:t>
            </a:r>
            <a:endParaRPr lang="es-EC" sz="1600" b="1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280976"/>
              </p:ext>
            </p:extLst>
          </p:nvPr>
        </p:nvGraphicFramePr>
        <p:xfrm>
          <a:off x="1436804" y="494420"/>
          <a:ext cx="9006061" cy="5418006"/>
        </p:xfrm>
        <a:graphic>
          <a:graphicData uri="http://schemas.openxmlformats.org/drawingml/2006/table">
            <a:tbl>
              <a:tblPr/>
              <a:tblGrid>
                <a:gridCol w="5614987"/>
                <a:gridCol w="1246022"/>
                <a:gridCol w="1072526"/>
                <a:gridCol w="1072526"/>
              </a:tblGrid>
              <a:tr h="262691"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ADQUISICIÓN DE TERRENO PARA CONSTRUCCIÓN DE AGENCIA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36.688,42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58.134,29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103.500,00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CONSTRUCCIÓN DE AGENCIAS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397.457,91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629.788,14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560.627,00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96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AMPLIACIÓN Y REMODELACIÓN DE LA INFRAESTRUCTURA DE LA AGENCIA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122.294,74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96.890,48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MEJORA Y AMPLIACIÓN EN TECNOLOGÍA DE INFORMACIÓN (PLATAFORMAS DIGITALES, SERVIDORES, LICENCIAS, CIS, MDM, CRM,  ETC.)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110.764,35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2.267.344,49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299.391,59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IMPLEMENTACIÓN DE ESTACIONES DE CARGA RAPIDA PARA VEHICULOS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220.130,53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238.908,04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211.225,42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VEHICULOS ELÉCTRICOS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152.868,43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165.908,36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146.684,32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ADQUISICION SUBESTACION MOVIL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1.837.583,34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ADECUACIÓN DE SUBESTACIONES CELICA, CHAGUARPAMBA Y SARAGURO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322.614,60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MODERNIZACIÓN DE SWITCH DE COMUNICACIÓN EN SUBESTACIONES Y SOPORTE DE LA RED OT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CONSTRUCCIÓN DE LA LÍNEA DE SUBTRANMISIÓN NORTE  - CATAMAYO AISLADA A 69 KV DE APRORXIMADAMENTE 20 KM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2.346.000,00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72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ESTUDIOS Y DISEÑOS PARA LA CONSTRUCCIÓN DE LA LÍNEA DE SUBTRANSMISIÓN QUE ENLAZA LAS SUBESTACIONES MACARÁ (CIUDAD DE MACARÁ) Y ZAPOTILLO (CIUDAD DE ZAPOTILLO) DE APROXIMADAMENTE 50 KM AISLADA A 69 KV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CONSTRUCCIÓN DE LA LÍNEA DE SUBTRANMISIÓN NORTE  - CATAMAYO AISLADA A 69 KV - </a:t>
                      </a:r>
                      <a:b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 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2.346.000,00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ACTUALIZACIÓN DE LOS ESTUDIOS Y DISEÑOS PARA LAS SUBESTACIONES DOS PUENTES Y YANACOCHA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ESTABILIZACION DE TALUDES EN SUBESTACIONES INCLUYE CERRAMIENTOS EN CERCOS VIVOS Y GEOMALLAS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26.545,34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9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ADECUACIÓN Y MODERNIZACIÓN DE SUBESTACIONES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431.361,74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80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3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828608" y="155864"/>
            <a:ext cx="7356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PROYECTOS PLANIFICADOS PARA LOS PROXIMOS AÑOS</a:t>
            </a:r>
            <a:endParaRPr lang="es-EC" sz="1600" b="1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001019"/>
              </p:ext>
            </p:extLst>
          </p:nvPr>
        </p:nvGraphicFramePr>
        <p:xfrm>
          <a:off x="1275196" y="494413"/>
          <a:ext cx="9198841" cy="5501141"/>
        </p:xfrm>
        <a:graphic>
          <a:graphicData uri="http://schemas.openxmlformats.org/drawingml/2006/table">
            <a:tbl>
              <a:tblPr/>
              <a:tblGrid>
                <a:gridCol w="5735179"/>
                <a:gridCol w="1272694"/>
                <a:gridCol w="1095484"/>
                <a:gridCol w="1095484"/>
              </a:tblGrid>
              <a:tr h="315855"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MEJORA Y AMPLIACIÓN EN TECNOLOGÍA DE OPERACIÓN (SCADA, ADMS, OMS, MWM)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CONSTRUCCIÓN DE LA LÍNEA DE SUBTRANSMISIÓN AISLADA A 69 KV MACARÁ - ZAPOTILLO - ETAPA 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3.910.000,00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ESTABILIZACION DE TALUDES EN SUBESTACIONES INCLUYE CERRAMIENTOS EN CERCOS VIVOS Y GEOMALLAS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29.336,86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ESTABILIZACION DE TALUDES EN SUBESTACIONES INCLUYE CERRAMIENTOS EN CERCOS VIVOS Y GEOMALLAS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17.602,12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ESTUDIOS Y DISEÑOS PARA ADECUACIÓN DE DOS (2) POSICIONES DE LÍNEA A 69 KV EN LA SUBESTACIÓN MATALA (PERTENECIENTE A TRANSELECTRIC)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2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ESTUDIOS Y DISEÑOS PARA READECUACIÓN DE LA LÍNEA DE SUBTRASMISIÓN CATAMAYO - MACARÁ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ESTUDIOS Y DISEÑOS PARA LA SUBESTACIÓN ZAPOTILLO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ESTUDIOS Y DISEÑOS PARA LA AMPLIACIÓN DE LA SUBESTACIÓN MACARÁ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80.000,00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INSTALACION DE LUMINARIAS PROVINCIA DE 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1.477.240,96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1.477.240,96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1.477.240,96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INSTALACION DE LUMINARIAS PROVINCIA DE ZAMORA CHINCHIPE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522.795,04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362.634,14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522.759,04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SUSTITUIR LUMINARIAS EN EL AREA DE SERVICIO PROVINCIA DE LOJA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369.310,24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369.310,24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369.310,24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SUSTITUIR LUMINARIAS EN EL AREA DE SERVICIO PROVINCIA DE ZAMORA CHINCHIPE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130.689,76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130.699,76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130.689,76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5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ADQUISICIÓN DE DOS VEHICULOS CANASTAS PARA ALUMBRADO PÚBLICO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265.453,38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00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xmlns="" id="{8B09C2F6-8059-CC95-A6C5-AE9101E94F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0" y="2091736"/>
            <a:ext cx="12192001" cy="230832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7200" b="1" dirty="0" smtClean="0">
                <a:solidFill>
                  <a:schemeClr val="bg1"/>
                </a:solidFill>
              </a:rPr>
              <a:t>REPORTE RACIONAMIENTOS </a:t>
            </a:r>
            <a:endParaRPr lang="es-EC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51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257686"/>
              </p:ext>
            </p:extLst>
          </p:nvPr>
        </p:nvGraphicFramePr>
        <p:xfrm>
          <a:off x="703118" y="344422"/>
          <a:ext cx="11142517" cy="2055877"/>
        </p:xfrm>
        <a:graphic>
          <a:graphicData uri="http://schemas.openxmlformats.org/drawingml/2006/table">
            <a:tbl>
              <a:tblPr/>
              <a:tblGrid>
                <a:gridCol w="1468582"/>
                <a:gridCol w="883227"/>
                <a:gridCol w="748378"/>
                <a:gridCol w="804233"/>
                <a:gridCol w="804233"/>
                <a:gridCol w="804233"/>
                <a:gridCol w="804233"/>
                <a:gridCol w="804233"/>
                <a:gridCol w="804233"/>
                <a:gridCol w="804233"/>
                <a:gridCol w="804233"/>
                <a:gridCol w="804233"/>
                <a:gridCol w="804233"/>
              </a:tblGrid>
              <a:tr h="4827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Empresa Distribuidora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1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2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3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4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5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6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7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8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9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10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Semana 11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PROMEDIO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</a:tr>
              <a:tr h="689853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22SEP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 SEP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30SEP -</a:t>
                      </a:r>
                      <a:b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 OCT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07 OCT - </a:t>
                      </a:r>
                      <a:b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OCT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 OCT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OCT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OCT -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27 OCT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 OCT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03 NOV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 NOV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NOV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NOV - </a:t>
                      </a:r>
                      <a:b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NOV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NOV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NOV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NOV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01 DIC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02 DIC - </a:t>
                      </a:r>
                      <a:b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 DIC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8832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EE REGIONAL SUR 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107,6%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106,2%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105,9%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107,1%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99,5%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96,3%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97,5%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94,4%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94,9%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99,1%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96,3%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100,4%</a:t>
                      </a:r>
                    </a:p>
                  </a:txBody>
                  <a:tcPr marL="7345" marR="7345" marT="73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6601800"/>
              </p:ext>
            </p:extLst>
          </p:nvPr>
        </p:nvGraphicFramePr>
        <p:xfrm>
          <a:off x="3664527" y="2763981"/>
          <a:ext cx="5032663" cy="3003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0699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039093" y="929909"/>
            <a:ext cx="10006444" cy="452431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7200" dirty="0" smtClean="0">
                <a:solidFill>
                  <a:schemeClr val="bg1"/>
                </a:solidFill>
              </a:rPr>
              <a:t>REDUCCIÓN CONSUMO ENERGÉTICO CLIENTES AV2 </a:t>
            </a:r>
            <a:endParaRPr lang="es-EC" sz="7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4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98268" y="611729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984068" y="405244"/>
            <a:ext cx="10092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dirty="0" smtClean="0"/>
              <a:t>La EERSSA tiene conectados a su sistemas dos clientes industriales con la tarifa AV2 </a:t>
            </a:r>
            <a:endParaRPr lang="es-EC" sz="1800" dirty="0"/>
          </a:p>
        </p:txBody>
      </p:sp>
      <p:graphicFrame>
        <p:nvGraphicFramePr>
          <p:cNvPr id="12" name="Grá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439317"/>
              </p:ext>
            </p:extLst>
          </p:nvPr>
        </p:nvGraphicFramePr>
        <p:xfrm>
          <a:off x="5499073" y="1090507"/>
          <a:ext cx="6518565" cy="3825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00" y="1439904"/>
            <a:ext cx="4679327" cy="230678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359233" y="4336412"/>
            <a:ext cx="5139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Ha existido una reducción de 40% del consumo energético </a:t>
            </a:r>
            <a:endParaRPr lang="es-EC" sz="3200" dirty="0"/>
          </a:p>
        </p:txBody>
      </p:sp>
    </p:spTree>
    <p:extLst>
      <p:ext uri="{BB962C8B-B14F-4D97-AF65-F5344CB8AC3E}">
        <p14:creationId xmlns:p14="http://schemas.microsoft.com/office/powerpoint/2010/main" val="292903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267095" y="6131333"/>
            <a:ext cx="47955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C" b="1">
                <a:solidFill>
                  <a:srgbClr val="32266B"/>
                </a:solidFill>
              </a:rPr>
              <a:t>Empresa Eléctrica Regional del Sur S.A.</a:t>
            </a:r>
            <a:endParaRPr sz="1400" b="1" i="0" u="none" strike="noStrike" cap="none">
              <a:solidFill>
                <a:srgbClr val="3226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0" y="1472152"/>
            <a:ext cx="12192000" cy="34163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200" dirty="0" smtClean="0">
                <a:solidFill>
                  <a:schemeClr val="bg1"/>
                </a:solidFill>
              </a:rPr>
              <a:t>SEGUIMIENTO REGULACIÓN 005/24 –SGDA TRÁMITES</a:t>
            </a:r>
            <a:endParaRPr lang="es-EC" sz="7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37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4482</TotalTime>
  <Words>3937</Words>
  <Application>Microsoft Office PowerPoint</Application>
  <PresentationFormat>Panorámica</PresentationFormat>
  <Paragraphs>1120</Paragraphs>
  <Slides>43</Slides>
  <Notes>43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8" baseType="lpstr">
      <vt:lpstr>Aptos</vt:lpstr>
      <vt:lpstr>Arial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MVO</dc:creator>
  <cp:lastModifiedBy>vcarrion</cp:lastModifiedBy>
  <cp:revision>214</cp:revision>
  <dcterms:created xsi:type="dcterms:W3CDTF">2021-05-27T23:45:58Z</dcterms:created>
  <dcterms:modified xsi:type="dcterms:W3CDTF">2025-06-04T21:05:16Z</dcterms:modified>
</cp:coreProperties>
</file>